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2" r:id="rId2"/>
    <p:sldMasterId id="2147483684" r:id="rId3"/>
  </p:sldMasterIdLst>
  <p:notesMasterIdLst>
    <p:notesMasterId r:id="rId11"/>
  </p:notesMasterIdLst>
  <p:sldIdLst>
    <p:sldId id="301" r:id="rId4"/>
    <p:sldId id="258" r:id="rId5"/>
    <p:sldId id="289" r:id="rId6"/>
    <p:sldId id="281" r:id="rId7"/>
    <p:sldId id="305" r:id="rId8"/>
    <p:sldId id="307" r:id="rId9"/>
    <p:sldId id="278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310" autoAdjust="0"/>
  </p:normalViewPr>
  <p:slideViewPr>
    <p:cSldViewPr>
      <p:cViewPr varScale="1">
        <p:scale>
          <a:sx n="110" d="100"/>
          <a:sy n="110" d="100"/>
        </p:scale>
        <p:origin x="879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A690A6-6C50-47E8-BB05-597F02BA3324}" type="datetimeFigureOut">
              <a:rPr lang="en-US" smtClean="0"/>
              <a:t>10/10/2019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6233C4-5496-4FB2-85A7-3262DCD8A1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845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233C4-5496-4FB2-85A7-3262DCD8A16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386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171450" lvl="0" indent="-171450" algn="just">
              <a:buFont typeface="Arial" panose="020B0604020202020204" pitchFamily="34" charset="0"/>
              <a:buChar char="•"/>
            </a:pPr>
            <a:endParaRPr lang="en-PH" sz="1100" kern="1200" dirty="0">
              <a:solidFill>
                <a:schemeClr val="tx1"/>
              </a:solidFill>
              <a:effectLst/>
              <a:latin typeface="Arial" pitchFamily="34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87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16130" indent="-275434" defTabSz="931887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01738" indent="-220348" defTabSz="931887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42433" indent="-220348" defTabSz="931887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83128" indent="-220348" defTabSz="931887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23823" indent="-220348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64518" indent="-220348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5213" indent="-220348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45908" indent="-220348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B01AA83D-9717-4340-8D22-5CBB3405E1DA}" type="slidenum">
              <a:rPr lang="en-GB" sz="1200" kern="0">
                <a:solidFill>
                  <a:prstClr val="black"/>
                </a:solidFill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en-GB" sz="1200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0409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171450" lvl="0" indent="-171450" algn="just">
              <a:buFont typeface="Arial" panose="020B0604020202020204" pitchFamily="34" charset="0"/>
              <a:buChar char="•"/>
            </a:pPr>
            <a:endParaRPr lang="en-PH" sz="1100" kern="1200" dirty="0">
              <a:solidFill>
                <a:schemeClr val="tx1"/>
              </a:solidFill>
              <a:effectLst/>
              <a:latin typeface="Arial" pitchFamily="34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87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16130" indent="-275434" defTabSz="931887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01738" indent="-220348" defTabSz="931887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42433" indent="-220348" defTabSz="931887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83128" indent="-220348" defTabSz="931887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23823" indent="-220348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64518" indent="-220348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5213" indent="-220348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45908" indent="-220348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B01AA83D-9717-4340-8D22-5CBB3405E1DA}" type="slidenum">
              <a:rPr lang="en-GB" sz="1200" kern="0">
                <a:solidFill>
                  <a:prstClr val="black"/>
                </a:solidFill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en-GB" sz="1200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6934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430EE0-D857-FA48-938F-FD098A05E48B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8202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233C4-5496-4FB2-85A7-3262DCD8A16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1131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171450" lvl="0" indent="-171450" algn="just">
              <a:buFont typeface="Arial" panose="020B0604020202020204" pitchFamily="34" charset="0"/>
              <a:buChar char="•"/>
            </a:pPr>
            <a:endParaRPr lang="en-PH" sz="1100" kern="1200" dirty="0">
              <a:solidFill>
                <a:schemeClr val="tx1"/>
              </a:solidFill>
              <a:effectLst/>
              <a:latin typeface="Arial" pitchFamily="34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87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16130" indent="-275434" defTabSz="931887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01738" indent="-220348" defTabSz="931887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42433" indent="-220348" defTabSz="931887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83128" indent="-220348" defTabSz="931887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23823" indent="-220348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64518" indent="-220348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5213" indent="-220348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45908" indent="-220348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B01AA83D-9717-4340-8D22-5CBB3405E1DA}" type="slidenum">
              <a:rPr lang="en-GB" sz="1200" kern="0">
                <a:solidFill>
                  <a:prstClr val="black"/>
                </a:solidFill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en-GB" sz="1200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040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E2830D-0903-5A4A-B611-B705F16C6CD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22794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A2ECCC-34C6-EC4F-B5F3-C3450AEA2344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5559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AC82E-7A3B-524E-9A29-5E18466224D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02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E2830D-0903-5A4A-B611-B705F16C6CD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97354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D122CF-F7F3-6846-9C2E-863B52B1CEE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794554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6C8788-4795-AF48-ABB1-4D9EBA05720B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47541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2BD34-F115-254C-BCFA-59AB68160B4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5082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7F61CC-F8AE-D449-A30C-927ECA06E25D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113316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14F5EB-6A44-AE45-8FA6-3BB487932CA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609799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475E4-9ECA-EC48-B88F-0F6FB29D867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413345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38E809-A58E-6441-BC29-4F0A9BDB2EA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37779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D122CF-F7F3-6846-9C2E-863B52B1CEE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875251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FB1EED-A5DC-944E-B9F9-09C17BA4431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426455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A2ECCC-34C6-EC4F-B5F3-C3450AEA2344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773283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AC82E-7A3B-524E-9A29-5E18466224D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435903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74A420-0875-CA45-AA7C-E9B1EA4C257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555683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n>
                  <a:solidFill>
                    <a:schemeClr val="accent1"/>
                  </a:solidFill>
                </a:ln>
              </a:defRPr>
            </a:lvl1pPr>
          </a:lstStyle>
          <a:p>
            <a:pPr>
              <a:defRPr/>
            </a:pPr>
            <a:fld id="{B2EDE960-72EA-DF44-9FF4-E6630CA23AFA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9735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B039DA-86A0-2F48-B2F0-BD2C74F77BF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911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440DA2-01A1-BC48-B169-7FFA1D205F9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7798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1014E9-59E9-A94A-B0AA-9FC9505577C6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4432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02BA6-64EF-614A-B5E6-4A100811348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1897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80A58D-1AD0-404F-A027-2509BD8CB6C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79346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6C8788-4795-AF48-ABB1-4D9EBA05720B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574221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DA65DD-3534-7849-A7A4-ECA136E5DA1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638427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ACB09-8F46-0C49-82D2-1396768E237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011327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55E989-3DB7-D143-9722-0CD694920A26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651431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84054-966F-604F-B7FB-A7DF224D760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83315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2BD34-F115-254C-BCFA-59AB68160B4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40113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7F61CC-F8AE-D449-A30C-927ECA06E25D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19598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14F5EB-6A44-AE45-8FA6-3BB487932CA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74398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5867400"/>
            <a:ext cx="2133600" cy="476250"/>
          </a:xfrm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27475E4-9ECA-EC48-B88F-0F6FB29D8678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5086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38E809-A58E-6441-BC29-4F0A9BDB2EA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9716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FB1EED-A5DC-944E-B9F9-09C17BA4431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041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01FE81-D297-BF42-B8FC-E1C88FBC796E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7872413" y="6443663"/>
            <a:ext cx="11191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AU" altLang="en-US" sz="1400" dirty="0">
                <a:solidFill>
                  <a:srgbClr val="FFFFFF"/>
                </a:solidFill>
                <a:cs typeface="Arial" pitchFamily="34" charset="0"/>
              </a:rPr>
              <a:t>ggim.un.org</a:t>
            </a:r>
          </a:p>
        </p:txBody>
      </p:sp>
      <p:pic>
        <p:nvPicPr>
          <p:cNvPr id="25608" name="Picture 8" descr="D09631 UNGGIM slide template powerpoint A2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914400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TextBox 1"/>
          <p:cNvSpPr txBox="1">
            <a:spLocks noChangeArrowheads="1"/>
          </p:cNvSpPr>
          <p:nvPr/>
        </p:nvSpPr>
        <p:spPr bwMode="auto">
          <a:xfrm>
            <a:off x="4745038" y="6135688"/>
            <a:ext cx="421957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i="1" dirty="0">
                <a:solidFill>
                  <a:srgbClr val="FFFFFF"/>
                </a:solidFill>
                <a:ea typeface="Tahoma" charset="0"/>
                <a:cs typeface="Arial" charset="0"/>
              </a:rPr>
              <a:t>“Positioning geospatial information to address global challenges”</a:t>
            </a:r>
          </a:p>
        </p:txBody>
      </p:sp>
    </p:spTree>
    <p:extLst>
      <p:ext uri="{BB962C8B-B14F-4D97-AF65-F5344CB8AC3E}">
        <p14:creationId xmlns:p14="http://schemas.microsoft.com/office/powerpoint/2010/main" val="3810044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66FF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66FF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66FF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66FF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66FF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0066FF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0066FF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0066FF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0066FF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66FF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66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66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66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66FF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66FF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66FF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66FF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66FF"/>
          </a:solidFill>
          <a:latin typeface="+mn-lt"/>
          <a:ea typeface="+mn-ea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01FE81-D297-BF42-B8FC-E1C88FBC796E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7872413" y="6443663"/>
            <a:ext cx="11191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AU" altLang="en-US" sz="1400" dirty="0">
                <a:solidFill>
                  <a:srgbClr val="FFFFFF"/>
                </a:solidFill>
                <a:cs typeface="Arial" pitchFamily="34" charset="0"/>
              </a:rPr>
              <a:t>ggim.un.org</a:t>
            </a:r>
          </a:p>
        </p:txBody>
      </p:sp>
      <p:pic>
        <p:nvPicPr>
          <p:cNvPr id="25608" name="Picture 8" descr="D09631 UNGGIM slide template powerpoint A2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914400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TextBox 1"/>
          <p:cNvSpPr txBox="1">
            <a:spLocks noChangeArrowheads="1"/>
          </p:cNvSpPr>
          <p:nvPr/>
        </p:nvSpPr>
        <p:spPr bwMode="auto">
          <a:xfrm>
            <a:off x="4745038" y="6135688"/>
            <a:ext cx="421957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i="1" dirty="0">
                <a:solidFill>
                  <a:srgbClr val="FFFFFF"/>
                </a:solidFill>
                <a:ea typeface="Tahoma" charset="0"/>
                <a:cs typeface="Arial" charset="0"/>
              </a:rPr>
              <a:t>“Positioning geospatial information to address global challenges”</a:t>
            </a:r>
          </a:p>
        </p:txBody>
      </p:sp>
    </p:spTree>
    <p:extLst>
      <p:ext uri="{BB962C8B-B14F-4D97-AF65-F5344CB8AC3E}">
        <p14:creationId xmlns:p14="http://schemas.microsoft.com/office/powerpoint/2010/main" val="1912053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66FF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66FF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66FF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66FF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66FF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0066FF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0066FF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0066FF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0066FF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66FF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66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66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66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66FF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66FF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66FF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66FF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66FF"/>
          </a:solidFill>
          <a:latin typeface="+mn-lt"/>
          <a:ea typeface="+mn-ea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40E13E-D1E9-A748-ACE3-5163D00AFD8A}" type="slidenum">
              <a:rPr lang="en-GB">
                <a:solidFill>
                  <a:srgbClr val="000000"/>
                </a:solidFill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7872413" y="6443663"/>
            <a:ext cx="11191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1400" dirty="0">
                <a:solidFill>
                  <a:srgbClr val="FFFFFF"/>
                </a:solidFill>
                <a:cs typeface="Arial" charset="0"/>
              </a:rPr>
              <a:t>ggim.un.org</a:t>
            </a:r>
          </a:p>
        </p:txBody>
      </p:sp>
      <p:pic>
        <p:nvPicPr>
          <p:cNvPr id="1032" name="Picture 8" descr="D09631 UNGGIM slide template powerpoint A2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914400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TextBox 3"/>
          <p:cNvSpPr txBox="1">
            <a:spLocks noChangeArrowheads="1"/>
          </p:cNvSpPr>
          <p:nvPr/>
        </p:nvSpPr>
        <p:spPr bwMode="auto">
          <a:xfrm>
            <a:off x="4808538" y="6135688"/>
            <a:ext cx="408463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i="1" dirty="0">
                <a:solidFill>
                  <a:srgbClr val="FFFFFF"/>
                </a:solidFill>
                <a:ea typeface="Tahoma" charset="0"/>
                <a:cs typeface="Arial" charset="0"/>
              </a:rPr>
              <a:t>Positioning geospatial information to address global challenges</a:t>
            </a:r>
          </a:p>
        </p:txBody>
      </p:sp>
    </p:spTree>
    <p:extLst>
      <p:ext uri="{BB962C8B-B14F-4D97-AF65-F5344CB8AC3E}">
        <p14:creationId xmlns:p14="http://schemas.microsoft.com/office/powerpoint/2010/main" val="1805816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66FF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66FF"/>
          </a:solidFill>
          <a:latin typeface="Arial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66FF"/>
          </a:solidFill>
          <a:latin typeface="Arial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66FF"/>
          </a:solidFill>
          <a:latin typeface="Arial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66FF"/>
          </a:solidFill>
          <a:latin typeface="Arial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0066FF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0066FF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0066FF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0066FF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66FF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66FF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66FF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66FF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66FF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66FF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66FF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66FF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66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28327" y="685800"/>
            <a:ext cx="31774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ＭＳ Ｐゴシック" charset="0"/>
              </a:rPr>
              <a:t>UN-GGIM </a:t>
            </a:r>
            <a:r>
              <a:rPr lang="en-US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ＭＳ Ｐゴシック" charset="0"/>
              </a:rPr>
              <a:t>Americas</a:t>
            </a:r>
          </a:p>
        </p:txBody>
      </p:sp>
      <p:sp>
        <p:nvSpPr>
          <p:cNvPr id="3" name="Rectangle 2"/>
          <p:cNvSpPr/>
          <p:nvPr/>
        </p:nvSpPr>
        <p:spPr>
          <a:xfrm>
            <a:off x="1828800" y="1219200"/>
            <a:ext cx="6477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Access and Use of Geospatial Information for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Disasters and Climate Change</a:t>
            </a:r>
          </a:p>
        </p:txBody>
      </p:sp>
      <p:sp>
        <p:nvSpPr>
          <p:cNvPr id="4" name="Rectangle 3"/>
          <p:cNvSpPr/>
          <p:nvPr/>
        </p:nvSpPr>
        <p:spPr>
          <a:xfrm>
            <a:off x="469900" y="2268378"/>
            <a:ext cx="81407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C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Gap </a:t>
            </a:r>
            <a:r>
              <a:rPr lang="en-C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Analysis </a:t>
            </a:r>
            <a:r>
              <a:rPr lang="en-C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and Future Work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71800" y="3544669"/>
            <a:ext cx="533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en-CA" dirty="0" smtClean="0">
                <a:latin typeface="Arial Narrow" pitchFamily="34" charset="0"/>
              </a:rPr>
              <a:t>UN-GGIM Americas report</a:t>
            </a:r>
            <a:endParaRPr lang="en-US" dirty="0">
              <a:latin typeface="Arial Narrow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03830" y="4520625"/>
            <a:ext cx="18019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latin typeface="Arial Narrow" pitchFamily="34" charset="0"/>
              </a:rPr>
              <a:t>Mexico </a:t>
            </a:r>
            <a:r>
              <a:rPr lang="en-US" sz="1600" dirty="0" smtClean="0">
                <a:latin typeface="Arial Narrow" pitchFamily="34" charset="0"/>
              </a:rPr>
              <a:t>City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latin typeface="Arial Narrow" pitchFamily="34" charset="0"/>
              </a:rPr>
              <a:t>11 September </a:t>
            </a:r>
            <a:r>
              <a:rPr lang="en-US" sz="1600" dirty="0" smtClean="0">
                <a:latin typeface="Arial Narrow" pitchFamily="34" charset="0"/>
              </a:rPr>
              <a:t>2019</a:t>
            </a:r>
            <a:endParaRPr lang="en-US" sz="1600" dirty="0">
              <a:latin typeface="Arial Narrow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03830" y="5188803"/>
            <a:ext cx="18405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/>
              <a:t>Nouri Sabo</a:t>
            </a:r>
          </a:p>
          <a:p>
            <a:pPr algn="r"/>
            <a:r>
              <a:rPr lang="en-US" sz="1600" dirty="0" smtClean="0"/>
              <a:t>Louis Brown</a:t>
            </a:r>
          </a:p>
          <a:p>
            <a:pPr algn="r"/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4030601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09800" y="329625"/>
            <a:ext cx="56083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Presentation contents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1447800"/>
            <a:ext cx="7391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Americas Region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Priorities of the </a:t>
            </a:r>
            <a:r>
              <a:rPr lang="en-US" dirty="0" smtClean="0"/>
              <a:t>Global Strategic </a:t>
            </a:r>
            <a:r>
              <a:rPr lang="en-US" dirty="0" smtClean="0"/>
              <a:t>Framework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UN-GGIM Americas Working Groups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Survey </a:t>
            </a:r>
            <a:r>
              <a:rPr lang="en-US" dirty="0" smtClean="0"/>
              <a:t>Results </a:t>
            </a:r>
            <a:r>
              <a:rPr lang="en-US" dirty="0" smtClean="0"/>
              <a:t>and </a:t>
            </a:r>
            <a:r>
              <a:rPr lang="en-US" dirty="0" smtClean="0"/>
              <a:t>Gap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Future 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934200" y="5867400"/>
            <a:ext cx="2133600" cy="476250"/>
          </a:xfrm>
        </p:spPr>
        <p:txBody>
          <a:bodyPr/>
          <a:lstStyle/>
          <a:p>
            <a:pPr>
              <a:defRPr/>
            </a:pPr>
            <a:fld id="{B7D122CF-F7F3-6846-9C2E-863B52B1CEEC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70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4"/>
          <p:cNvSpPr>
            <a:spLocks noChangeArrowheads="1"/>
          </p:cNvSpPr>
          <p:nvPr/>
        </p:nvSpPr>
        <p:spPr bwMode="auto">
          <a:xfrm>
            <a:off x="914400" y="381000"/>
            <a:ext cx="8229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50000"/>
              </a:lnSpc>
              <a:spcBef>
                <a:spcPct val="10000"/>
              </a:spcBef>
              <a:defRPr/>
            </a:pPr>
            <a:r>
              <a:rPr lang="en-US" sz="3200" b="1" kern="0" dirty="0" smtClean="0"/>
              <a:t>The Americas Region</a:t>
            </a:r>
            <a:endParaRPr lang="en-US" sz="3200" b="1" kern="0" dirty="0"/>
          </a:p>
        </p:txBody>
      </p:sp>
      <p:sp>
        <p:nvSpPr>
          <p:cNvPr id="2" name="TextBox 1"/>
          <p:cNvSpPr txBox="1"/>
          <p:nvPr/>
        </p:nvSpPr>
        <p:spPr>
          <a:xfrm>
            <a:off x="4800600" y="990600"/>
            <a:ext cx="39624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Spans both hemispheres, north and south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40 independent countries plus several Caribbean Overseas Countries and </a:t>
            </a:r>
            <a:r>
              <a:rPr lang="en-US" dirty="0" err="1" smtClean="0"/>
              <a:t>Territorries</a:t>
            </a:r>
            <a:r>
              <a:rPr lang="en-US" dirty="0" smtClean="0"/>
              <a:t> (OCT’s)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16 million square miles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Population 1 billion plus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Main languages: English, Spanish, Portuguese, French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Disasters : flooding</a:t>
            </a:r>
            <a:r>
              <a:rPr lang="en-US" dirty="0"/>
              <a:t>, hurricanes, landslides, wildfires, earthquakes, </a:t>
            </a:r>
            <a:r>
              <a:rPr lang="en-US" dirty="0" smtClean="0"/>
              <a:t>volcanos</a:t>
            </a:r>
            <a:r>
              <a:rPr lang="en-US" dirty="0"/>
              <a:t>, tsunamis, droughts, disease outbreaks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34200" y="5848350"/>
            <a:ext cx="2133600" cy="476250"/>
          </a:xfrm>
        </p:spPr>
        <p:txBody>
          <a:bodyPr/>
          <a:lstStyle/>
          <a:p>
            <a:pPr>
              <a:defRPr/>
            </a:pPr>
            <a:fld id="{B7D122CF-F7F3-6846-9C2E-863B52B1CEEC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838200"/>
            <a:ext cx="3240066" cy="4876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2999" y="5661378"/>
            <a:ext cx="3352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" dirty="0"/>
              <a:t>By CIA, original political map from Perry-</a:t>
            </a:r>
            <a:r>
              <a:rPr lang="en-CA" sz="800" dirty="0" err="1"/>
              <a:t>Castañeda</a:t>
            </a:r>
            <a:r>
              <a:rPr lang="en-CA" sz="800" dirty="0"/>
              <a:t> Library Map </a:t>
            </a:r>
            <a:r>
              <a:rPr lang="en-CA" sz="800" dirty="0" smtClean="0"/>
              <a:t>Collection </a:t>
            </a:r>
            <a:r>
              <a:rPr lang="en-CA" sz="800" dirty="0"/>
              <a:t>University of Texas Library </a:t>
            </a:r>
            <a:r>
              <a:rPr lang="en-CA" sz="800" dirty="0" smtClean="0"/>
              <a:t>Online, </a:t>
            </a:r>
            <a:r>
              <a:rPr lang="en-CA" sz="800" dirty="0"/>
              <a:t>Public Domain, https://commons.wikimedia.org/w/index.php?curid=1839902</a:t>
            </a:r>
          </a:p>
        </p:txBody>
      </p:sp>
    </p:spTree>
    <p:extLst>
      <p:ext uri="{BB962C8B-B14F-4D97-AF65-F5344CB8AC3E}">
        <p14:creationId xmlns:p14="http://schemas.microsoft.com/office/powerpoint/2010/main" val="148266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719"/>
          </a:xfrm>
        </p:spPr>
        <p:txBody>
          <a:bodyPr/>
          <a:lstStyle/>
          <a:p>
            <a:r>
              <a:rPr lang="en-PH" dirty="0"/>
              <a:t> </a:t>
            </a:r>
          </a:p>
        </p:txBody>
      </p:sp>
      <p:pic>
        <p:nvPicPr>
          <p:cNvPr id="1028" name="Picture 4" descr="F:\priority 05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6785" y="3505200"/>
            <a:ext cx="1375084" cy="1375084"/>
          </a:xfrm>
          <a:prstGeom prst="rect">
            <a:avLst/>
          </a:prstGeom>
          <a:noFill/>
        </p:spPr>
      </p:pic>
      <p:pic>
        <p:nvPicPr>
          <p:cNvPr id="1029" name="Picture 5" descr="F:\priority 03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67450" y="1081146"/>
            <a:ext cx="1277038" cy="1277038"/>
          </a:xfrm>
          <a:prstGeom prst="rect">
            <a:avLst/>
          </a:prstGeom>
          <a:noFill/>
        </p:spPr>
      </p:pic>
      <p:pic>
        <p:nvPicPr>
          <p:cNvPr id="1030" name="Picture 6" descr="F:\priority 02C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3012" y="1075131"/>
            <a:ext cx="1295400" cy="1295400"/>
          </a:xfrm>
          <a:prstGeom prst="rect">
            <a:avLst/>
          </a:prstGeom>
          <a:noFill/>
        </p:spPr>
      </p:pic>
      <p:pic>
        <p:nvPicPr>
          <p:cNvPr id="1031" name="Picture 7" descr="F:\priority 01C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43012" y="1075131"/>
            <a:ext cx="1285875" cy="1285875"/>
          </a:xfrm>
          <a:prstGeom prst="rect">
            <a:avLst/>
          </a:prstGeom>
          <a:noFill/>
        </p:spPr>
      </p:pic>
      <p:pic>
        <p:nvPicPr>
          <p:cNvPr id="1032" name="Picture 8" descr="F:\priority 04C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31942" y="3505200"/>
            <a:ext cx="1403516" cy="1403516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1123950" y="2296030"/>
            <a:ext cx="1524000" cy="782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1D5880"/>
                </a:solidFill>
                <a:latin typeface="Arial Narrow" pitchFamily="34" charset="0"/>
                <a:ea typeface="ＭＳ Ｐゴシック" charset="0"/>
              </a:rPr>
              <a:t>Governance and Policies</a:t>
            </a:r>
            <a:endParaRPr lang="en-US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352800" y="2300145"/>
            <a:ext cx="2209800" cy="7109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1D5880"/>
                </a:solidFill>
                <a:latin typeface="Arial Narrow" pitchFamily="34" charset="0"/>
                <a:ea typeface="ＭＳ Ｐゴシック" charset="0"/>
              </a:rPr>
              <a:t>Awareness Raising and Capacity Building</a:t>
            </a:r>
            <a:endParaRPr lang="en-US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162675" y="2286000"/>
            <a:ext cx="1524000" cy="7109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1D5880"/>
                </a:solidFill>
                <a:latin typeface="Arial Narrow" pitchFamily="34" charset="0"/>
                <a:ea typeface="ＭＳ Ｐゴシック" charset="0"/>
              </a:rPr>
              <a:t>Data Management</a:t>
            </a:r>
            <a:endParaRPr lang="en-US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52600" y="4876800"/>
            <a:ext cx="2362200" cy="782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1D5880"/>
                </a:solidFill>
                <a:latin typeface="Arial Narrow" pitchFamily="34" charset="0"/>
                <a:ea typeface="ＭＳ Ｐゴシック" charset="0"/>
              </a:rPr>
              <a:t>Common Infrastructure and Services</a:t>
            </a:r>
            <a:endParaRPr lang="en-US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181600" y="4800600"/>
            <a:ext cx="1524000" cy="782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1D5880"/>
                </a:solidFill>
                <a:latin typeface="Arial Narrow" pitchFamily="34" charset="0"/>
                <a:ea typeface="ＭＳ Ｐゴシック" charset="0"/>
              </a:rPr>
              <a:t>Resource Mobilization</a:t>
            </a:r>
            <a:endParaRPr lang="en-US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19334" y="437954"/>
            <a:ext cx="9144000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50000"/>
              </a:lnSpc>
              <a:spcBef>
                <a:spcPct val="10000"/>
              </a:spcBef>
              <a:defRPr/>
            </a:pPr>
            <a:r>
              <a:rPr lang="en-US" sz="3200" b="1" kern="0" dirty="0" smtClean="0">
                <a:solidFill>
                  <a:srgbClr val="000000"/>
                </a:solidFill>
                <a:ea typeface="ＭＳ Ｐゴシック"/>
              </a:rPr>
              <a:t>GSF : </a:t>
            </a:r>
            <a:r>
              <a:rPr lang="en-US" sz="3200" b="1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Arial Narrow" pitchFamily="34" charset="0"/>
                <a:ea typeface="ＭＳ Ｐゴシック" charset="0"/>
              </a:rPr>
              <a:t>Five Priorities for </a:t>
            </a:r>
            <a:r>
              <a:rPr lang="en-US" sz="3200" b="1" kern="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 Narrow" pitchFamily="34" charset="0"/>
                <a:ea typeface="ＭＳ Ｐゴシック" charset="0"/>
              </a:rPr>
              <a:t>Action</a:t>
            </a:r>
            <a:r>
              <a:rPr lang="en-US" sz="3200" b="1" kern="0" dirty="0" smtClean="0">
                <a:solidFill>
                  <a:srgbClr val="000000"/>
                </a:solidFill>
                <a:ea typeface="ＭＳ Ｐゴシック"/>
              </a:rPr>
              <a:t> </a:t>
            </a:r>
            <a:endParaRPr lang="en-US" sz="3200" b="1" kern="0" dirty="0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1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4200" y="5867400"/>
            <a:ext cx="2133600" cy="476250"/>
          </a:xfrm>
        </p:spPr>
        <p:txBody>
          <a:bodyPr/>
          <a:lstStyle/>
          <a:p>
            <a:pPr>
              <a:defRPr/>
            </a:pPr>
            <a:fld id="{B2EDE960-72EA-DF44-9FF4-E6630CA23AFA}" type="slidenum">
              <a:rPr lang="en-GB" smtClean="0">
                <a:ln>
                  <a:noFill/>
                </a:ln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GB" dirty="0">
              <a:ln>
                <a:noFill/>
              </a:ln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0058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0" y="381000"/>
            <a:ext cx="9144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50000"/>
              </a:lnSpc>
              <a:spcBef>
                <a:spcPct val="10000"/>
              </a:spcBef>
              <a:defRPr/>
            </a:pPr>
            <a:r>
              <a:rPr lang="en-US" sz="3200" b="1" kern="0" dirty="0" smtClean="0">
                <a:solidFill>
                  <a:schemeClr val="tx1"/>
                </a:solidFill>
              </a:rPr>
              <a:t>Gap Analysis - Summary</a:t>
            </a:r>
            <a:endParaRPr lang="en-US" sz="3200" b="1" kern="0" dirty="0">
              <a:solidFill>
                <a:schemeClr val="tx1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3650562"/>
              </p:ext>
            </p:extLst>
          </p:nvPr>
        </p:nvGraphicFramePr>
        <p:xfrm>
          <a:off x="0" y="1447799"/>
          <a:ext cx="9144000" cy="19427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69306">
                  <a:extLst>
                    <a:ext uri="{9D8B030D-6E8A-4147-A177-3AD203B41FA5}">
                      <a16:colId xmlns:a16="http://schemas.microsoft.com/office/drawing/2014/main" val="1110260598"/>
                    </a:ext>
                  </a:extLst>
                </a:gridCol>
                <a:gridCol w="1399409">
                  <a:extLst>
                    <a:ext uri="{9D8B030D-6E8A-4147-A177-3AD203B41FA5}">
                      <a16:colId xmlns:a16="http://schemas.microsoft.com/office/drawing/2014/main" val="532887869"/>
                    </a:ext>
                  </a:extLst>
                </a:gridCol>
                <a:gridCol w="1294152">
                  <a:extLst>
                    <a:ext uri="{9D8B030D-6E8A-4147-A177-3AD203B41FA5}">
                      <a16:colId xmlns:a16="http://schemas.microsoft.com/office/drawing/2014/main" val="1493247493"/>
                    </a:ext>
                  </a:extLst>
                </a:gridCol>
                <a:gridCol w="1289370">
                  <a:extLst>
                    <a:ext uri="{9D8B030D-6E8A-4147-A177-3AD203B41FA5}">
                      <a16:colId xmlns:a16="http://schemas.microsoft.com/office/drawing/2014/main" val="1946749064"/>
                    </a:ext>
                  </a:extLst>
                </a:gridCol>
                <a:gridCol w="1291763">
                  <a:extLst>
                    <a:ext uri="{9D8B030D-6E8A-4147-A177-3AD203B41FA5}">
                      <a16:colId xmlns:a16="http://schemas.microsoft.com/office/drawing/2014/main" val="727351878"/>
                    </a:ext>
                  </a:extLst>
                </a:gridCol>
              </a:tblGrid>
              <a:tr h="55506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400" dirty="0" smtClean="0">
                          <a:solidFill>
                            <a:schemeClr val="tx1"/>
                          </a:solidFill>
                          <a:effectLst/>
                        </a:rPr>
                        <a:t>GSF priority areas for action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</a:rPr>
                        <a:t>North America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</a:rPr>
                        <a:t>Caribbean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</a:rPr>
                        <a:t>Central America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</a:rPr>
                        <a:t>South America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13745241"/>
                  </a:ext>
                </a:extLst>
              </a:tr>
              <a:tr h="27753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</a:rPr>
                        <a:t>Governance and Policies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Low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High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High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Average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50731904"/>
                  </a:ext>
                </a:extLst>
              </a:tr>
              <a:tr h="27753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400" b="0" smtClean="0">
                          <a:solidFill>
                            <a:schemeClr val="tx1"/>
                          </a:solidFill>
                          <a:effectLst/>
                        </a:rPr>
                        <a:t>Awareness Raising and Capacity Building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Average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High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High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High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36910389"/>
                  </a:ext>
                </a:extLst>
              </a:tr>
              <a:tr h="27753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Data Management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Low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Average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Average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Average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41127669"/>
                  </a:ext>
                </a:extLst>
              </a:tr>
              <a:tr h="27753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smtClean="0">
                          <a:solidFill>
                            <a:schemeClr val="tx1"/>
                          </a:solidFill>
                          <a:effectLst/>
                        </a:rPr>
                        <a:t>Common Infrastructure and Services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Average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High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Average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Average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86140694"/>
                  </a:ext>
                </a:extLst>
              </a:tr>
              <a:tr h="27753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</a:rPr>
                        <a:t>Resource Mobilization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Average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High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High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High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7838932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90600" y="3390543"/>
            <a:ext cx="76962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Interpretation </a:t>
            </a:r>
            <a:r>
              <a:rPr lang="en-CA" dirty="0" smtClean="0"/>
              <a:t>hints</a:t>
            </a:r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i="1" dirty="0" smtClean="0"/>
              <a:t>Governance </a:t>
            </a:r>
            <a:r>
              <a:rPr lang="en-CA" sz="1600" i="1" dirty="0"/>
              <a:t>and </a:t>
            </a:r>
            <a:r>
              <a:rPr lang="en-CA" sz="1600" i="1" dirty="0" smtClean="0"/>
              <a:t>Policies</a:t>
            </a:r>
            <a:r>
              <a:rPr lang="en-CA" sz="1600" dirty="0" smtClean="0"/>
              <a:t>: collaboration</a:t>
            </a:r>
            <a:r>
              <a:rPr lang="en-CA" sz="1600" dirty="0"/>
              <a:t>, information sharing, </a:t>
            </a:r>
            <a:r>
              <a:rPr lang="en-CA" sz="1600" dirty="0" smtClean="0"/>
              <a:t>roles </a:t>
            </a:r>
            <a:r>
              <a:rPr lang="en-CA" sz="1600" dirty="0"/>
              <a:t>and </a:t>
            </a:r>
            <a:r>
              <a:rPr lang="en-CA" sz="1600" dirty="0" smtClean="0"/>
              <a:t>responsibilities, geospatial </a:t>
            </a:r>
            <a:r>
              <a:rPr lang="en-CA" sz="1600" dirty="0"/>
              <a:t>information </a:t>
            </a:r>
            <a:r>
              <a:rPr lang="en-CA" sz="1600" dirty="0" smtClean="0"/>
              <a:t>standards</a:t>
            </a:r>
            <a:endParaRPr lang="en-CA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i="1" dirty="0" smtClean="0"/>
              <a:t>Awareness </a:t>
            </a:r>
            <a:r>
              <a:rPr lang="en-CA" sz="1600" i="1" dirty="0"/>
              <a:t>Raising and Capacity </a:t>
            </a:r>
            <a:r>
              <a:rPr lang="en-CA" sz="1600" i="1" dirty="0" smtClean="0"/>
              <a:t>Building</a:t>
            </a:r>
            <a:r>
              <a:rPr lang="en-CA" sz="1600" dirty="0" smtClean="0"/>
              <a:t>: training </a:t>
            </a:r>
            <a:r>
              <a:rPr lang="en-CA" sz="1600" dirty="0"/>
              <a:t>and education, VGI,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i="1" dirty="0" smtClean="0"/>
              <a:t>Data Management</a:t>
            </a:r>
            <a:r>
              <a:rPr lang="en-CA" sz="1600" dirty="0" smtClean="0"/>
              <a:t>: </a:t>
            </a:r>
            <a:r>
              <a:rPr lang="en-CA" sz="1600" dirty="0"/>
              <a:t>continued management of </a:t>
            </a:r>
            <a:r>
              <a:rPr lang="en-CA" sz="1600" dirty="0" smtClean="0"/>
              <a:t>geospatial </a:t>
            </a:r>
            <a:r>
              <a:rPr lang="en-CA" sz="1600" dirty="0" err="1" smtClean="0"/>
              <a:t>datastores</a:t>
            </a:r>
            <a:endParaRPr lang="en-CA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i="1" dirty="0" smtClean="0"/>
              <a:t>Common </a:t>
            </a:r>
            <a:r>
              <a:rPr lang="en-CA" sz="1600" i="1" dirty="0"/>
              <a:t>Infrastructure and </a:t>
            </a:r>
            <a:r>
              <a:rPr lang="en-CA" sz="1600" i="1" dirty="0" smtClean="0"/>
              <a:t>Services</a:t>
            </a:r>
            <a:r>
              <a:rPr lang="en-CA" sz="1600" dirty="0" smtClean="0"/>
              <a:t>: interoperability </a:t>
            </a:r>
            <a:r>
              <a:rPr lang="en-CA" sz="1600" dirty="0"/>
              <a:t>and </a:t>
            </a:r>
            <a:r>
              <a:rPr lang="en-CA" sz="1600" dirty="0" smtClean="0"/>
              <a:t>collaboration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i="1" dirty="0" smtClean="0"/>
              <a:t>Resource Mobilization</a:t>
            </a:r>
            <a:r>
              <a:rPr lang="en-CA" sz="1600" dirty="0" smtClean="0"/>
              <a:t>: fast deployment of trained </a:t>
            </a:r>
            <a:r>
              <a:rPr lang="en-CA" sz="1600" dirty="0"/>
              <a:t>human resources and general </a:t>
            </a:r>
            <a:r>
              <a:rPr lang="en-CA" sz="1600" dirty="0" smtClean="0"/>
              <a:t>resources</a:t>
            </a:r>
            <a:endParaRPr lang="en-CA" sz="1600" dirty="0"/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0" y="914400"/>
            <a:ext cx="9144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66FF"/>
                </a:solidFill>
                <a:latin typeface="+mj-lt"/>
                <a:ea typeface="+mj-ea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66FF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66FF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66FF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66FF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66FF"/>
                </a:solidFill>
                <a:latin typeface="Arial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66FF"/>
                </a:solidFill>
                <a:latin typeface="Arial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66FF"/>
                </a:solidFill>
                <a:latin typeface="Arial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66FF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50000"/>
              </a:lnSpc>
              <a:spcBef>
                <a:spcPct val="10000"/>
              </a:spcBef>
              <a:defRPr/>
            </a:pPr>
            <a:r>
              <a:rPr lang="en-US" sz="2400" b="1" kern="0" dirty="0" smtClean="0">
                <a:solidFill>
                  <a:schemeClr val="tx1"/>
                </a:solidFill>
              </a:rPr>
              <a:t>Low (small gap) to High (large gap)</a:t>
            </a:r>
            <a:endParaRPr lang="en-US" sz="2400" b="1" kern="0" dirty="0">
              <a:solidFill>
                <a:schemeClr val="tx1"/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4200" y="5867400"/>
            <a:ext cx="2133600" cy="476250"/>
          </a:xfrm>
        </p:spPr>
        <p:txBody>
          <a:bodyPr/>
          <a:lstStyle/>
          <a:p>
            <a:pPr>
              <a:defRPr/>
            </a:pPr>
            <a:fld id="{B2EDE960-72EA-DF44-9FF4-E6630CA23AFA}" type="slidenum">
              <a:rPr lang="en-GB" smtClean="0">
                <a:ln>
                  <a:noFill/>
                </a:ln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GB" dirty="0">
              <a:ln>
                <a:noFill/>
              </a:ln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8711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Future Work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5237"/>
            <a:ext cx="8229600" cy="4525963"/>
          </a:xfrm>
        </p:spPr>
        <p:txBody>
          <a:bodyPr/>
          <a:lstStyle/>
          <a:p>
            <a:r>
              <a:rPr lang="en-US" sz="1800" dirty="0" smtClean="0">
                <a:solidFill>
                  <a:schemeClr val="tx1"/>
                </a:solidFill>
              </a:rPr>
              <a:t>Finalize survey and gap analysis report after final comments received from member states, as the basis for the capacity building initiatives.</a:t>
            </a:r>
          </a:p>
          <a:p>
            <a:pPr marL="0" indent="0">
              <a:buNone/>
            </a:pPr>
            <a:endParaRPr lang="en-US" sz="1800" dirty="0" smtClean="0">
              <a:solidFill>
                <a:schemeClr val="tx1"/>
              </a:solidFill>
            </a:endParaRPr>
          </a:p>
          <a:p>
            <a:r>
              <a:rPr lang="en-US" sz="1800" dirty="0" smtClean="0">
                <a:solidFill>
                  <a:schemeClr val="tx1"/>
                </a:solidFill>
              </a:rPr>
              <a:t>Organize task forces around </a:t>
            </a:r>
            <a:r>
              <a:rPr lang="en-US" sz="1800" dirty="0" smtClean="0">
                <a:solidFill>
                  <a:schemeClr val="tx1"/>
                </a:solidFill>
              </a:rPr>
              <a:t>selected GSF action </a:t>
            </a:r>
            <a:r>
              <a:rPr lang="en-US" sz="1800" dirty="0" smtClean="0">
                <a:solidFill>
                  <a:schemeClr val="tx1"/>
                </a:solidFill>
              </a:rPr>
              <a:t>items for articulation of capacity building implementation plans.</a:t>
            </a:r>
            <a:endParaRPr lang="en-US" sz="1800" dirty="0" smtClean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en-US" sz="1400" dirty="0">
                <a:solidFill>
                  <a:schemeClr val="tx1"/>
                </a:solidFill>
              </a:rPr>
              <a:t>1.	Governance and Policies (Mexico</a:t>
            </a:r>
            <a:r>
              <a:rPr lang="en-US" sz="1400" dirty="0" smtClean="0">
                <a:solidFill>
                  <a:schemeClr val="tx1"/>
                </a:solidFill>
              </a:rPr>
              <a:t>)</a:t>
            </a:r>
            <a:endParaRPr lang="en-US" sz="1400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en-US" sz="1400" dirty="0">
                <a:solidFill>
                  <a:schemeClr val="tx1"/>
                </a:solidFill>
              </a:rPr>
              <a:t>2.	Awareness Raising and Capacity Building (Canada</a:t>
            </a:r>
            <a:r>
              <a:rPr lang="en-US" sz="1400" dirty="0" smtClean="0">
                <a:solidFill>
                  <a:schemeClr val="tx1"/>
                </a:solidFill>
              </a:rPr>
              <a:t>)</a:t>
            </a:r>
            <a:endParaRPr lang="en-US" sz="1400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en-US" sz="1400" dirty="0">
                <a:solidFill>
                  <a:schemeClr val="tx1"/>
                </a:solidFill>
              </a:rPr>
              <a:t>3.	Data Management (Argentina</a:t>
            </a:r>
            <a:r>
              <a:rPr lang="en-US" sz="1400" dirty="0" smtClean="0">
                <a:solidFill>
                  <a:schemeClr val="tx1"/>
                </a:solidFill>
              </a:rPr>
              <a:t>)</a:t>
            </a:r>
            <a:endParaRPr lang="en-US" sz="1400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en-US" sz="1400" dirty="0">
                <a:solidFill>
                  <a:schemeClr val="tx1"/>
                </a:solidFill>
              </a:rPr>
              <a:t>4.	Common Infrastructure and Services (Nicaragua</a:t>
            </a:r>
            <a:r>
              <a:rPr lang="en-US" sz="1400" dirty="0" smtClean="0">
                <a:solidFill>
                  <a:schemeClr val="tx1"/>
                </a:solidFill>
              </a:rPr>
              <a:t>)</a:t>
            </a:r>
            <a:endParaRPr lang="en-US" sz="1400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en-US" sz="1400" dirty="0">
                <a:solidFill>
                  <a:schemeClr val="tx1"/>
                </a:solidFill>
              </a:rPr>
              <a:t>5.	Resource Mobilization (Guyana</a:t>
            </a:r>
            <a:r>
              <a:rPr lang="en-US" sz="1400" dirty="0" smtClean="0">
                <a:solidFill>
                  <a:schemeClr val="tx1"/>
                </a:solidFill>
              </a:rPr>
              <a:t>)</a:t>
            </a:r>
            <a:endParaRPr lang="en-US" sz="1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CA" sz="1800" dirty="0" smtClean="0">
              <a:solidFill>
                <a:schemeClr val="tx1"/>
              </a:solidFill>
            </a:endParaRPr>
          </a:p>
          <a:p>
            <a:r>
              <a:rPr lang="en-CA" sz="1800" dirty="0" smtClean="0">
                <a:solidFill>
                  <a:schemeClr val="tx1"/>
                </a:solidFill>
              </a:rPr>
              <a:t>Terms of reference for task forces completed in December 2019 </a:t>
            </a:r>
          </a:p>
          <a:p>
            <a:r>
              <a:rPr lang="en-CA" sz="1800" dirty="0" smtClean="0">
                <a:solidFill>
                  <a:schemeClr val="tx1"/>
                </a:solidFill>
              </a:rPr>
              <a:t>Collaborate with UNGGIM working group on disasters and regional organizations (</a:t>
            </a:r>
            <a:r>
              <a:rPr lang="en-CA" sz="1800" dirty="0" err="1" smtClean="0">
                <a:solidFill>
                  <a:schemeClr val="tx1"/>
                </a:solidFill>
              </a:rPr>
              <a:t>AmeriGEO</a:t>
            </a:r>
            <a:r>
              <a:rPr lang="en-CA" sz="1800" dirty="0" smtClean="0">
                <a:solidFill>
                  <a:schemeClr val="tx1"/>
                </a:solidFill>
              </a:rPr>
              <a:t>, NASA) to identify and articulate project initiatives and support for capacity building (leave no one behind).</a:t>
            </a:r>
          </a:p>
          <a:p>
            <a:r>
              <a:rPr lang="en-CA" sz="1800" dirty="0" smtClean="0">
                <a:solidFill>
                  <a:schemeClr val="tx1"/>
                </a:solidFill>
              </a:rPr>
              <a:t>Organize capacity building workshops starting in August 2020.</a:t>
            </a:r>
            <a:endParaRPr lang="en-CA" sz="1800" dirty="0">
              <a:solidFill>
                <a:schemeClr val="tx1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4200" y="5867400"/>
            <a:ext cx="2133600" cy="476250"/>
          </a:xfrm>
        </p:spPr>
        <p:txBody>
          <a:bodyPr/>
          <a:lstStyle/>
          <a:p>
            <a:pPr>
              <a:defRPr/>
            </a:pPr>
            <a:fld id="{B2EDE960-72EA-DF44-9FF4-E6630CA23AFA}" type="slidenum">
              <a:rPr lang="en-GB" smtClean="0">
                <a:ln>
                  <a:noFill/>
                </a:ln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GB" dirty="0">
              <a:ln>
                <a:noFill/>
              </a:ln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1029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4"/>
          <p:cNvSpPr>
            <a:spLocks noChangeArrowheads="1"/>
          </p:cNvSpPr>
          <p:nvPr/>
        </p:nvSpPr>
        <p:spPr bwMode="auto">
          <a:xfrm>
            <a:off x="0" y="0"/>
            <a:ext cx="9144000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50000"/>
              </a:lnSpc>
              <a:spcBef>
                <a:spcPct val="10000"/>
              </a:spcBef>
              <a:defRPr/>
            </a:pPr>
            <a:endParaRPr lang="en-US" sz="3600" b="1" kern="0" dirty="0">
              <a:solidFill>
                <a:srgbClr val="005DE6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325" y="1457325"/>
            <a:ext cx="3943350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4200" y="5867400"/>
            <a:ext cx="2133600" cy="476250"/>
          </a:xfrm>
        </p:spPr>
        <p:txBody>
          <a:bodyPr/>
          <a:lstStyle/>
          <a:p>
            <a:pPr>
              <a:defRPr/>
            </a:pPr>
            <a:fld id="{B2EDE960-72EA-DF44-9FF4-E6630CA23AFA}" type="slidenum">
              <a:rPr lang="en-GB" smtClean="0">
                <a:ln>
                  <a:noFill/>
                </a:ln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GB" dirty="0">
              <a:ln>
                <a:noFill/>
              </a:ln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82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99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99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15349</TotalTime>
  <Words>337</Words>
  <Application>Microsoft Office PowerPoint</Application>
  <PresentationFormat>On-screen Show (4:3)</PresentationFormat>
  <Paragraphs>103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ＭＳ Ｐゴシック</vt:lpstr>
      <vt:lpstr>Arial</vt:lpstr>
      <vt:lpstr>Arial Narrow</vt:lpstr>
      <vt:lpstr>Calibri</vt:lpstr>
      <vt:lpstr>Tahoma</vt:lpstr>
      <vt:lpstr>Times New Roman</vt:lpstr>
      <vt:lpstr>3_Default Design</vt:lpstr>
      <vt:lpstr>4_Default Design</vt:lpstr>
      <vt:lpstr>1_Default Design</vt:lpstr>
      <vt:lpstr>PowerPoint Presentation</vt:lpstr>
      <vt:lpstr>PowerPoint Presentation</vt:lpstr>
      <vt:lpstr>PowerPoint Presentation</vt:lpstr>
      <vt:lpstr> </vt:lpstr>
      <vt:lpstr>Gap Analysis - Summary</vt:lpstr>
      <vt:lpstr>Future Work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Brown, Louis</dc:creator>
  <cp:lastModifiedBy>Brown, Louis</cp:lastModifiedBy>
  <cp:revision>270</cp:revision>
  <dcterms:created xsi:type="dcterms:W3CDTF">2017-07-17T09:52:27Z</dcterms:created>
  <dcterms:modified xsi:type="dcterms:W3CDTF">2019-10-10T21:08:08Z</dcterms:modified>
</cp:coreProperties>
</file>