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24"/>
  </p:notesMasterIdLst>
  <p:handoutMasterIdLst>
    <p:handoutMasterId r:id="rId25"/>
  </p:handoutMasterIdLst>
  <p:sldIdLst>
    <p:sldId id="256" r:id="rId3"/>
    <p:sldId id="262" r:id="rId4"/>
    <p:sldId id="278" r:id="rId5"/>
    <p:sldId id="276" r:id="rId6"/>
    <p:sldId id="282" r:id="rId7"/>
    <p:sldId id="259" r:id="rId8"/>
    <p:sldId id="264" r:id="rId9"/>
    <p:sldId id="266" r:id="rId10"/>
    <p:sldId id="260" r:id="rId11"/>
    <p:sldId id="265" r:id="rId12"/>
    <p:sldId id="267" r:id="rId13"/>
    <p:sldId id="273" r:id="rId14"/>
    <p:sldId id="268" r:id="rId15"/>
    <p:sldId id="269" r:id="rId16"/>
    <p:sldId id="270" r:id="rId17"/>
    <p:sldId id="271" r:id="rId18"/>
    <p:sldId id="274" r:id="rId19"/>
    <p:sldId id="279" r:id="rId20"/>
    <p:sldId id="280" r:id="rId21"/>
    <p:sldId id="275" r:id="rId22"/>
    <p:sldId id="283" r:id="rId2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AB"/>
    <a:srgbClr val="0099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3" autoAdjust="0"/>
    <p:restoredTop sz="56083" autoAdjust="0"/>
  </p:normalViewPr>
  <p:slideViewPr>
    <p:cSldViewPr snapToGrid="0">
      <p:cViewPr varScale="1">
        <p:scale>
          <a:sx n="38" d="100"/>
          <a:sy n="38" d="100"/>
        </p:scale>
        <p:origin x="16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21CF8-C034-4A10-9D7C-BF6D6192A9C5}"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FE35E2FA-0B10-4514-82B3-940A24B9B715}">
      <dgm:prSet phldrT="[Text]" custT="1"/>
      <dgm:spPr/>
      <dgm:t>
        <a:bodyPr/>
        <a:lstStyle/>
        <a:p>
          <a:r>
            <a:rPr lang="en-US" sz="1600" b="1" dirty="0" smtClean="0"/>
            <a:t>Analysis</a:t>
          </a:r>
          <a:r>
            <a:rPr lang="en-US" sz="1300" b="1" dirty="0" smtClean="0"/>
            <a:t> &amp; </a:t>
          </a:r>
          <a:r>
            <a:rPr lang="en-US" sz="1600" b="1" dirty="0" smtClean="0"/>
            <a:t>Viewer</a:t>
          </a:r>
          <a:endParaRPr lang="en-US" sz="1600" b="1" dirty="0"/>
        </a:p>
      </dgm:t>
    </dgm:pt>
    <dgm:pt modelId="{269AC013-E5D8-4F15-B61D-83ECA5DA2C39}" type="parTrans" cxnId="{59876C72-437F-49E6-9CD4-49F7128BB6DA}">
      <dgm:prSet/>
      <dgm:spPr/>
      <dgm:t>
        <a:bodyPr/>
        <a:lstStyle/>
        <a:p>
          <a:endParaRPr lang="en-US"/>
        </a:p>
      </dgm:t>
    </dgm:pt>
    <dgm:pt modelId="{F6234765-7853-4D74-B8CF-0EFD7CBEF6F4}" type="sibTrans" cxnId="{59876C72-437F-49E6-9CD4-49F7128BB6DA}">
      <dgm:prSet/>
      <dgm:spPr>
        <a:solidFill>
          <a:schemeClr val="accent3"/>
        </a:solidFill>
        <a:ln>
          <a:solidFill>
            <a:schemeClr val="accent3"/>
          </a:solidFill>
        </a:ln>
      </dgm:spPr>
      <dgm:t>
        <a:bodyPr/>
        <a:lstStyle/>
        <a:p>
          <a:endParaRPr lang="en-US"/>
        </a:p>
      </dgm:t>
    </dgm:pt>
    <dgm:pt modelId="{78127265-4E9A-4500-8692-1F3FEEB60B91}">
      <dgm:prSet phldrT="[Text]" custT="1"/>
      <dgm:spPr>
        <a:solidFill>
          <a:srgbClr val="C00000"/>
        </a:solidFill>
        <a:ln>
          <a:solidFill>
            <a:schemeClr val="accent6">
              <a:lumMod val="60000"/>
              <a:lumOff val="40000"/>
            </a:schemeClr>
          </a:solidFill>
        </a:ln>
      </dgm:spPr>
      <dgm:t>
        <a:bodyPr/>
        <a:lstStyle/>
        <a:p>
          <a:r>
            <a:rPr lang="en-US" sz="1600" b="1" dirty="0" smtClean="0"/>
            <a:t>Other</a:t>
          </a:r>
          <a:endParaRPr lang="en-US" sz="1600" b="1" dirty="0"/>
        </a:p>
      </dgm:t>
    </dgm:pt>
    <dgm:pt modelId="{997E34D7-E3B9-4995-A83D-2D8D7EF71C38}" type="parTrans" cxnId="{A3BF8158-26BA-4881-A332-995E07054269}">
      <dgm:prSet/>
      <dgm:spPr/>
      <dgm:t>
        <a:bodyPr/>
        <a:lstStyle/>
        <a:p>
          <a:endParaRPr lang="en-US"/>
        </a:p>
      </dgm:t>
    </dgm:pt>
    <dgm:pt modelId="{B3089275-1444-4A01-8402-EB5DAA11CF23}" type="sibTrans" cxnId="{A3BF8158-26BA-4881-A332-995E07054269}">
      <dgm:prSet/>
      <dgm:spPr/>
      <dgm:t>
        <a:bodyPr/>
        <a:lstStyle/>
        <a:p>
          <a:endParaRPr lang="en-US"/>
        </a:p>
      </dgm:t>
    </dgm:pt>
    <dgm:pt modelId="{4DF2D39B-615A-4EFD-89C2-6DE724346A5A}">
      <dgm:prSet phldrT="[Text]" custT="1"/>
      <dgm:spPr/>
      <dgm:t>
        <a:bodyPr/>
        <a:lstStyle/>
        <a:p>
          <a:r>
            <a:rPr lang="en-US" sz="1400" b="1" dirty="0" smtClean="0"/>
            <a:t>Standards &amp; Data Sharing</a:t>
          </a:r>
          <a:endParaRPr lang="en-US" sz="1400" b="1" dirty="0"/>
        </a:p>
      </dgm:t>
    </dgm:pt>
    <dgm:pt modelId="{D861225E-5FA1-49A3-AFE4-2D57AF32414C}" type="parTrans" cxnId="{52A57FCF-DB0C-4028-884B-87E51ACB461C}">
      <dgm:prSet/>
      <dgm:spPr/>
      <dgm:t>
        <a:bodyPr/>
        <a:lstStyle/>
        <a:p>
          <a:endParaRPr lang="en-US"/>
        </a:p>
      </dgm:t>
    </dgm:pt>
    <dgm:pt modelId="{6BDF3352-CE80-463B-9D49-D1BCAFE2EC1D}" type="sibTrans" cxnId="{52A57FCF-DB0C-4028-884B-87E51ACB461C}">
      <dgm:prSet/>
      <dgm:spPr>
        <a:solidFill>
          <a:schemeClr val="accent3"/>
        </a:solidFill>
        <a:ln>
          <a:solidFill>
            <a:schemeClr val="accent3"/>
          </a:solidFill>
        </a:ln>
      </dgm:spPr>
      <dgm:t>
        <a:bodyPr/>
        <a:lstStyle/>
        <a:p>
          <a:endParaRPr lang="en-US"/>
        </a:p>
      </dgm:t>
    </dgm:pt>
    <dgm:pt modelId="{8370750E-923A-483F-8E47-8D064B138054}">
      <dgm:prSet phldrT="[Text]" custT="1"/>
      <dgm:spPr/>
      <dgm:t>
        <a:bodyPr/>
        <a:lstStyle/>
        <a:p>
          <a:r>
            <a:rPr lang="en-US" sz="1600" b="1" dirty="0" smtClean="0"/>
            <a:t>Base Map</a:t>
          </a:r>
          <a:endParaRPr lang="en-US" sz="1600" b="1" dirty="0"/>
        </a:p>
      </dgm:t>
    </dgm:pt>
    <dgm:pt modelId="{A31DA988-76CF-43C1-ABD1-0B895626F764}" type="parTrans" cxnId="{7F694F8F-871F-4E05-915A-2D019BA72A1F}">
      <dgm:prSet/>
      <dgm:spPr/>
      <dgm:t>
        <a:bodyPr/>
        <a:lstStyle/>
        <a:p>
          <a:endParaRPr lang="en-US"/>
        </a:p>
      </dgm:t>
    </dgm:pt>
    <dgm:pt modelId="{69F3E54D-FB8A-44AA-AE20-846E9371AB98}" type="sibTrans" cxnId="{7F694F8F-871F-4E05-915A-2D019BA72A1F}">
      <dgm:prSet/>
      <dgm:spPr>
        <a:solidFill>
          <a:schemeClr val="accent3"/>
        </a:solidFill>
        <a:ln>
          <a:solidFill>
            <a:schemeClr val="accent3"/>
          </a:solidFill>
        </a:ln>
      </dgm:spPr>
      <dgm:t>
        <a:bodyPr/>
        <a:lstStyle/>
        <a:p>
          <a:endParaRPr lang="en-US"/>
        </a:p>
      </dgm:t>
    </dgm:pt>
    <dgm:pt modelId="{9298CB0F-B56C-4567-8C07-FAB36B704D5D}">
      <dgm:prSet phldrT="[Text]"/>
      <dgm:spPr>
        <a:solidFill>
          <a:schemeClr val="bg1"/>
        </a:solidFill>
        <a:ln>
          <a:solidFill>
            <a:schemeClr val="bg1"/>
          </a:solidFill>
        </a:ln>
      </dgm:spPr>
      <dgm:t>
        <a:bodyPr/>
        <a:lstStyle/>
        <a:p>
          <a:endParaRPr lang="en-US" dirty="0"/>
        </a:p>
      </dgm:t>
    </dgm:pt>
    <dgm:pt modelId="{9367FF72-5751-4178-82CD-05522D553D09}" type="sibTrans" cxnId="{504CFBD2-063E-4BCE-862D-2A4FAF20F60F}">
      <dgm:prSet/>
      <dgm:spPr/>
      <dgm:t>
        <a:bodyPr/>
        <a:lstStyle/>
        <a:p>
          <a:endParaRPr lang="en-US"/>
        </a:p>
      </dgm:t>
    </dgm:pt>
    <dgm:pt modelId="{C5CC4894-C407-4C4E-8BBC-DD5330103ED3}" type="parTrans" cxnId="{504CFBD2-063E-4BCE-862D-2A4FAF20F60F}">
      <dgm:prSet/>
      <dgm:spPr/>
      <dgm:t>
        <a:bodyPr/>
        <a:lstStyle/>
        <a:p>
          <a:endParaRPr lang="en-US"/>
        </a:p>
      </dgm:t>
    </dgm:pt>
    <dgm:pt modelId="{2C0B78D3-E4E0-477C-B0D6-1C9FDBDB4A87}">
      <dgm:prSet custT="1"/>
      <dgm:spPr/>
      <dgm:t>
        <a:bodyPr/>
        <a:lstStyle/>
        <a:p>
          <a:r>
            <a:rPr lang="en-US" sz="1600" b="1" dirty="0" smtClean="0"/>
            <a:t>Training</a:t>
          </a:r>
          <a:endParaRPr lang="en-US" sz="1600" b="1" dirty="0"/>
        </a:p>
      </dgm:t>
    </dgm:pt>
    <dgm:pt modelId="{6E33DD8F-7A4A-4B50-B262-9B946D5B872D}" type="parTrans" cxnId="{BAA72888-CA92-42A7-9C27-233C4696149C}">
      <dgm:prSet/>
      <dgm:spPr/>
      <dgm:t>
        <a:bodyPr/>
        <a:lstStyle/>
        <a:p>
          <a:endParaRPr lang="en-US"/>
        </a:p>
      </dgm:t>
    </dgm:pt>
    <dgm:pt modelId="{335A1CB1-D7BE-4B5A-94C5-4EB4828C1CE0}" type="sibTrans" cxnId="{BAA72888-CA92-42A7-9C27-233C4696149C}">
      <dgm:prSet/>
      <dgm:spPr>
        <a:solidFill>
          <a:schemeClr val="accent3"/>
        </a:solidFill>
        <a:ln>
          <a:solidFill>
            <a:schemeClr val="accent3"/>
          </a:solidFill>
        </a:ln>
      </dgm:spPr>
      <dgm:t>
        <a:bodyPr/>
        <a:lstStyle/>
        <a:p>
          <a:endParaRPr lang="en-US"/>
        </a:p>
      </dgm:t>
    </dgm:pt>
    <dgm:pt modelId="{57EE21B2-3A71-4BF0-AE64-4DA2BE1E3792}" type="pres">
      <dgm:prSet presAssocID="{FE821CF8-C034-4A10-9D7C-BF6D6192A9C5}" presName="Name0" presStyleCnt="0">
        <dgm:presLayoutVars>
          <dgm:chMax val="1"/>
          <dgm:dir/>
          <dgm:animLvl val="ctr"/>
          <dgm:resizeHandles val="exact"/>
        </dgm:presLayoutVars>
      </dgm:prSet>
      <dgm:spPr/>
      <dgm:t>
        <a:bodyPr/>
        <a:lstStyle/>
        <a:p>
          <a:endParaRPr lang="en-US"/>
        </a:p>
      </dgm:t>
    </dgm:pt>
    <dgm:pt modelId="{B5C32768-4AE2-4CCC-A997-74EFA0AFD73A}" type="pres">
      <dgm:prSet presAssocID="{9298CB0F-B56C-4567-8C07-FAB36B704D5D}" presName="centerShape" presStyleLbl="node0" presStyleIdx="0" presStyleCnt="1" custLinFactX="35967" custLinFactNeighborX="100000" custLinFactNeighborY="4249"/>
      <dgm:spPr/>
      <dgm:t>
        <a:bodyPr/>
        <a:lstStyle/>
        <a:p>
          <a:endParaRPr lang="en-US"/>
        </a:p>
      </dgm:t>
    </dgm:pt>
    <dgm:pt modelId="{8AD48870-9B35-486D-910A-C3AAF5B014AC}" type="pres">
      <dgm:prSet presAssocID="{FE35E2FA-0B10-4514-82B3-940A24B9B715}" presName="node" presStyleLbl="node1" presStyleIdx="0" presStyleCnt="5" custRadScaleRad="92966" custRadScaleInc="349981">
        <dgm:presLayoutVars>
          <dgm:bulletEnabled val="1"/>
        </dgm:presLayoutVars>
      </dgm:prSet>
      <dgm:spPr/>
      <dgm:t>
        <a:bodyPr/>
        <a:lstStyle/>
        <a:p>
          <a:endParaRPr lang="en-US"/>
        </a:p>
      </dgm:t>
    </dgm:pt>
    <dgm:pt modelId="{AF2475D5-A4BF-414A-8D45-2E4044E81AC5}" type="pres">
      <dgm:prSet presAssocID="{FE35E2FA-0B10-4514-82B3-940A24B9B715}" presName="dummy" presStyleCnt="0"/>
      <dgm:spPr/>
    </dgm:pt>
    <dgm:pt modelId="{630ADD54-E097-44A3-BD99-C23B2B70BFE0}" type="pres">
      <dgm:prSet presAssocID="{F6234765-7853-4D74-B8CF-0EFD7CBEF6F4}" presName="sibTrans" presStyleLbl="sibTrans2D1" presStyleIdx="0" presStyleCnt="5"/>
      <dgm:spPr/>
      <dgm:t>
        <a:bodyPr/>
        <a:lstStyle/>
        <a:p>
          <a:endParaRPr lang="en-US"/>
        </a:p>
      </dgm:t>
    </dgm:pt>
    <dgm:pt modelId="{0E28F9F3-E143-4D7E-973B-69FA5A5ADFBC}" type="pres">
      <dgm:prSet presAssocID="{78127265-4E9A-4500-8692-1F3FEEB60B91}" presName="node" presStyleLbl="node1" presStyleIdx="1" presStyleCnt="5" custRadScaleRad="102414" custRadScaleInc="299442">
        <dgm:presLayoutVars>
          <dgm:bulletEnabled val="1"/>
        </dgm:presLayoutVars>
      </dgm:prSet>
      <dgm:spPr/>
      <dgm:t>
        <a:bodyPr/>
        <a:lstStyle/>
        <a:p>
          <a:endParaRPr lang="en-US"/>
        </a:p>
      </dgm:t>
    </dgm:pt>
    <dgm:pt modelId="{166144CC-ECFD-4C19-AB7B-AA98D57B7E04}" type="pres">
      <dgm:prSet presAssocID="{78127265-4E9A-4500-8692-1F3FEEB60B91}" presName="dummy" presStyleCnt="0"/>
      <dgm:spPr/>
    </dgm:pt>
    <dgm:pt modelId="{3323AF87-9117-4A06-9DD4-E8D46CA593CA}" type="pres">
      <dgm:prSet presAssocID="{B3089275-1444-4A01-8402-EB5DAA11CF23}" presName="sibTrans" presStyleLbl="sibTrans2D1" presStyleIdx="1" presStyleCnt="5"/>
      <dgm:spPr/>
      <dgm:t>
        <a:bodyPr/>
        <a:lstStyle/>
        <a:p>
          <a:endParaRPr lang="en-US"/>
        </a:p>
      </dgm:t>
    </dgm:pt>
    <dgm:pt modelId="{3B2C6897-D973-48C9-A677-8C1F5934D737}" type="pres">
      <dgm:prSet presAssocID="{2C0B78D3-E4E0-477C-B0D6-1C9FDBDB4A87}" presName="node" presStyleLbl="node1" presStyleIdx="2" presStyleCnt="5" custRadScaleRad="95454" custRadScaleInc="266440">
        <dgm:presLayoutVars>
          <dgm:bulletEnabled val="1"/>
        </dgm:presLayoutVars>
      </dgm:prSet>
      <dgm:spPr/>
      <dgm:t>
        <a:bodyPr/>
        <a:lstStyle/>
        <a:p>
          <a:endParaRPr lang="en-US"/>
        </a:p>
      </dgm:t>
    </dgm:pt>
    <dgm:pt modelId="{F307F7D9-8C61-47A1-9FD6-43653894B69E}" type="pres">
      <dgm:prSet presAssocID="{2C0B78D3-E4E0-477C-B0D6-1C9FDBDB4A87}" presName="dummy" presStyleCnt="0"/>
      <dgm:spPr/>
    </dgm:pt>
    <dgm:pt modelId="{DB161E52-6FDF-46F7-9EF8-58677EC0C49D}" type="pres">
      <dgm:prSet presAssocID="{335A1CB1-D7BE-4B5A-94C5-4EB4828C1CE0}" presName="sibTrans" presStyleLbl="sibTrans2D1" presStyleIdx="2" presStyleCnt="5"/>
      <dgm:spPr/>
      <dgm:t>
        <a:bodyPr/>
        <a:lstStyle/>
        <a:p>
          <a:endParaRPr lang="en-US"/>
        </a:p>
      </dgm:t>
    </dgm:pt>
    <dgm:pt modelId="{6919CCC4-291A-4727-BE90-901486A4534F}" type="pres">
      <dgm:prSet presAssocID="{4DF2D39B-615A-4EFD-89C2-6DE724346A5A}" presName="node" presStyleLbl="node1" presStyleIdx="3" presStyleCnt="5" custRadScaleRad="75779" custRadScaleInc="252355">
        <dgm:presLayoutVars>
          <dgm:bulletEnabled val="1"/>
        </dgm:presLayoutVars>
      </dgm:prSet>
      <dgm:spPr/>
      <dgm:t>
        <a:bodyPr/>
        <a:lstStyle/>
        <a:p>
          <a:endParaRPr lang="en-US"/>
        </a:p>
      </dgm:t>
    </dgm:pt>
    <dgm:pt modelId="{1247E7C4-A5E1-40EA-8FEC-416A3E51DEF4}" type="pres">
      <dgm:prSet presAssocID="{4DF2D39B-615A-4EFD-89C2-6DE724346A5A}" presName="dummy" presStyleCnt="0"/>
      <dgm:spPr/>
    </dgm:pt>
    <dgm:pt modelId="{CB0EFAE5-1AF1-4672-ACC9-535701AAA271}" type="pres">
      <dgm:prSet presAssocID="{6BDF3352-CE80-463B-9D49-D1BCAFE2EC1D}" presName="sibTrans" presStyleLbl="sibTrans2D1" presStyleIdx="3" presStyleCnt="5"/>
      <dgm:spPr/>
      <dgm:t>
        <a:bodyPr/>
        <a:lstStyle/>
        <a:p>
          <a:endParaRPr lang="en-US"/>
        </a:p>
      </dgm:t>
    </dgm:pt>
    <dgm:pt modelId="{47B9AFAE-481A-4229-A3A1-A5ECDFDE08FE}" type="pres">
      <dgm:prSet presAssocID="{8370750E-923A-483F-8E47-8D064B138054}" presName="node" presStyleLbl="node1" presStyleIdx="4" presStyleCnt="5" custRadScaleRad="66568" custRadScaleInc="338209">
        <dgm:presLayoutVars>
          <dgm:bulletEnabled val="1"/>
        </dgm:presLayoutVars>
      </dgm:prSet>
      <dgm:spPr/>
      <dgm:t>
        <a:bodyPr/>
        <a:lstStyle/>
        <a:p>
          <a:endParaRPr lang="en-US"/>
        </a:p>
      </dgm:t>
    </dgm:pt>
    <dgm:pt modelId="{3C6C6D16-96A1-4ABC-8416-010923BF5D6E}" type="pres">
      <dgm:prSet presAssocID="{8370750E-923A-483F-8E47-8D064B138054}" presName="dummy" presStyleCnt="0"/>
      <dgm:spPr/>
    </dgm:pt>
    <dgm:pt modelId="{25C7F2C8-9BB7-4221-9C13-FCBA9F464DDD}" type="pres">
      <dgm:prSet presAssocID="{69F3E54D-FB8A-44AA-AE20-846E9371AB98}" presName="sibTrans" presStyleLbl="sibTrans2D1" presStyleIdx="4" presStyleCnt="5"/>
      <dgm:spPr/>
      <dgm:t>
        <a:bodyPr/>
        <a:lstStyle/>
        <a:p>
          <a:endParaRPr lang="en-US"/>
        </a:p>
      </dgm:t>
    </dgm:pt>
  </dgm:ptLst>
  <dgm:cxnLst>
    <dgm:cxn modelId="{52A57FCF-DB0C-4028-884B-87E51ACB461C}" srcId="{9298CB0F-B56C-4567-8C07-FAB36B704D5D}" destId="{4DF2D39B-615A-4EFD-89C2-6DE724346A5A}" srcOrd="3" destOrd="0" parTransId="{D861225E-5FA1-49A3-AFE4-2D57AF32414C}" sibTransId="{6BDF3352-CE80-463B-9D49-D1BCAFE2EC1D}"/>
    <dgm:cxn modelId="{D6BF0464-7679-4B5C-8327-88D3A2BB5DD9}" type="presOf" srcId="{F6234765-7853-4D74-B8CF-0EFD7CBEF6F4}" destId="{630ADD54-E097-44A3-BD99-C23B2B70BFE0}" srcOrd="0" destOrd="0" presId="urn:microsoft.com/office/officeart/2005/8/layout/radial6"/>
    <dgm:cxn modelId="{C9A8509F-5B6A-4037-B4DB-152EC17B9942}" type="presOf" srcId="{FE35E2FA-0B10-4514-82B3-940A24B9B715}" destId="{8AD48870-9B35-486D-910A-C3AAF5B014AC}" srcOrd="0" destOrd="0" presId="urn:microsoft.com/office/officeart/2005/8/layout/radial6"/>
    <dgm:cxn modelId="{BAA72888-CA92-42A7-9C27-233C4696149C}" srcId="{9298CB0F-B56C-4567-8C07-FAB36B704D5D}" destId="{2C0B78D3-E4E0-477C-B0D6-1C9FDBDB4A87}" srcOrd="2" destOrd="0" parTransId="{6E33DD8F-7A4A-4B50-B262-9B946D5B872D}" sibTransId="{335A1CB1-D7BE-4B5A-94C5-4EB4828C1CE0}"/>
    <dgm:cxn modelId="{6B31571F-36F5-4563-8CC8-1FF4C825F848}" type="presOf" srcId="{8370750E-923A-483F-8E47-8D064B138054}" destId="{47B9AFAE-481A-4229-A3A1-A5ECDFDE08FE}" srcOrd="0" destOrd="0" presId="urn:microsoft.com/office/officeart/2005/8/layout/radial6"/>
    <dgm:cxn modelId="{D92231A7-18D3-4003-ACFF-64A138F0E769}" type="presOf" srcId="{2C0B78D3-E4E0-477C-B0D6-1C9FDBDB4A87}" destId="{3B2C6897-D973-48C9-A677-8C1F5934D737}" srcOrd="0" destOrd="0" presId="urn:microsoft.com/office/officeart/2005/8/layout/radial6"/>
    <dgm:cxn modelId="{504CFBD2-063E-4BCE-862D-2A4FAF20F60F}" srcId="{FE821CF8-C034-4A10-9D7C-BF6D6192A9C5}" destId="{9298CB0F-B56C-4567-8C07-FAB36B704D5D}" srcOrd="0" destOrd="0" parTransId="{C5CC4894-C407-4C4E-8BBC-DD5330103ED3}" sibTransId="{9367FF72-5751-4178-82CD-05522D553D09}"/>
    <dgm:cxn modelId="{3ECEE616-79C0-4632-A602-84DC2A277D97}" type="presOf" srcId="{335A1CB1-D7BE-4B5A-94C5-4EB4828C1CE0}" destId="{DB161E52-6FDF-46F7-9EF8-58677EC0C49D}" srcOrd="0" destOrd="0" presId="urn:microsoft.com/office/officeart/2005/8/layout/radial6"/>
    <dgm:cxn modelId="{630F0F33-4B86-4A29-B6DE-F064508926F3}" type="presOf" srcId="{4DF2D39B-615A-4EFD-89C2-6DE724346A5A}" destId="{6919CCC4-291A-4727-BE90-901486A4534F}" srcOrd="0" destOrd="0" presId="urn:microsoft.com/office/officeart/2005/8/layout/radial6"/>
    <dgm:cxn modelId="{F7DC330F-3041-419E-AA5A-4DD62910DF18}" type="presOf" srcId="{9298CB0F-B56C-4567-8C07-FAB36B704D5D}" destId="{B5C32768-4AE2-4CCC-A997-74EFA0AFD73A}" srcOrd="0" destOrd="0" presId="urn:microsoft.com/office/officeart/2005/8/layout/radial6"/>
    <dgm:cxn modelId="{A3BF8158-26BA-4881-A332-995E07054269}" srcId="{9298CB0F-B56C-4567-8C07-FAB36B704D5D}" destId="{78127265-4E9A-4500-8692-1F3FEEB60B91}" srcOrd="1" destOrd="0" parTransId="{997E34D7-E3B9-4995-A83D-2D8D7EF71C38}" sibTransId="{B3089275-1444-4A01-8402-EB5DAA11CF23}"/>
    <dgm:cxn modelId="{AB364ACE-2BE3-4C03-88E1-D97C42FDB921}" type="presOf" srcId="{78127265-4E9A-4500-8692-1F3FEEB60B91}" destId="{0E28F9F3-E143-4D7E-973B-69FA5A5ADFBC}" srcOrd="0" destOrd="0" presId="urn:microsoft.com/office/officeart/2005/8/layout/radial6"/>
    <dgm:cxn modelId="{A87D9F1A-B6C6-4029-B473-8FEE534C6FFC}" type="presOf" srcId="{6BDF3352-CE80-463B-9D49-D1BCAFE2EC1D}" destId="{CB0EFAE5-1AF1-4672-ACC9-535701AAA271}" srcOrd="0" destOrd="0" presId="urn:microsoft.com/office/officeart/2005/8/layout/radial6"/>
    <dgm:cxn modelId="{3915B3C5-038E-4925-8C04-3A6A73E1A3A7}" type="presOf" srcId="{69F3E54D-FB8A-44AA-AE20-846E9371AB98}" destId="{25C7F2C8-9BB7-4221-9C13-FCBA9F464DDD}" srcOrd="0" destOrd="0" presId="urn:microsoft.com/office/officeart/2005/8/layout/radial6"/>
    <dgm:cxn modelId="{59876C72-437F-49E6-9CD4-49F7128BB6DA}" srcId="{9298CB0F-B56C-4567-8C07-FAB36B704D5D}" destId="{FE35E2FA-0B10-4514-82B3-940A24B9B715}" srcOrd="0" destOrd="0" parTransId="{269AC013-E5D8-4F15-B61D-83ECA5DA2C39}" sibTransId="{F6234765-7853-4D74-B8CF-0EFD7CBEF6F4}"/>
    <dgm:cxn modelId="{D16AF587-D700-4133-A16D-4174368ADB33}" type="presOf" srcId="{B3089275-1444-4A01-8402-EB5DAA11CF23}" destId="{3323AF87-9117-4A06-9DD4-E8D46CA593CA}" srcOrd="0" destOrd="0" presId="urn:microsoft.com/office/officeart/2005/8/layout/radial6"/>
    <dgm:cxn modelId="{7F694F8F-871F-4E05-915A-2D019BA72A1F}" srcId="{9298CB0F-B56C-4567-8C07-FAB36B704D5D}" destId="{8370750E-923A-483F-8E47-8D064B138054}" srcOrd="4" destOrd="0" parTransId="{A31DA988-76CF-43C1-ABD1-0B895626F764}" sibTransId="{69F3E54D-FB8A-44AA-AE20-846E9371AB98}"/>
    <dgm:cxn modelId="{8D53EBB8-6843-49F7-9F1E-91D8C38FECE9}" type="presOf" srcId="{FE821CF8-C034-4A10-9D7C-BF6D6192A9C5}" destId="{57EE21B2-3A71-4BF0-AE64-4DA2BE1E3792}" srcOrd="0" destOrd="0" presId="urn:microsoft.com/office/officeart/2005/8/layout/radial6"/>
    <dgm:cxn modelId="{F4BBA30A-AEA1-4018-A12D-FFF3021F931E}" type="presParOf" srcId="{57EE21B2-3A71-4BF0-AE64-4DA2BE1E3792}" destId="{B5C32768-4AE2-4CCC-A997-74EFA0AFD73A}" srcOrd="0" destOrd="0" presId="urn:microsoft.com/office/officeart/2005/8/layout/radial6"/>
    <dgm:cxn modelId="{DC1FE6C8-6333-47CB-B923-86775585A678}" type="presParOf" srcId="{57EE21B2-3A71-4BF0-AE64-4DA2BE1E3792}" destId="{8AD48870-9B35-486D-910A-C3AAF5B014AC}" srcOrd="1" destOrd="0" presId="urn:microsoft.com/office/officeart/2005/8/layout/radial6"/>
    <dgm:cxn modelId="{FD7F7BDB-D27F-43A7-8B9A-1457C9B5443C}" type="presParOf" srcId="{57EE21B2-3A71-4BF0-AE64-4DA2BE1E3792}" destId="{AF2475D5-A4BF-414A-8D45-2E4044E81AC5}" srcOrd="2" destOrd="0" presId="urn:microsoft.com/office/officeart/2005/8/layout/radial6"/>
    <dgm:cxn modelId="{F5A196B0-75E9-4898-98B0-1AA0A4AE4140}" type="presParOf" srcId="{57EE21B2-3A71-4BF0-AE64-4DA2BE1E3792}" destId="{630ADD54-E097-44A3-BD99-C23B2B70BFE0}" srcOrd="3" destOrd="0" presId="urn:microsoft.com/office/officeart/2005/8/layout/radial6"/>
    <dgm:cxn modelId="{21F77292-E8B3-4F5C-AEFD-909EAA0204C2}" type="presParOf" srcId="{57EE21B2-3A71-4BF0-AE64-4DA2BE1E3792}" destId="{0E28F9F3-E143-4D7E-973B-69FA5A5ADFBC}" srcOrd="4" destOrd="0" presId="urn:microsoft.com/office/officeart/2005/8/layout/radial6"/>
    <dgm:cxn modelId="{E26DAC88-CF0F-442D-B10F-15E6383FA9C9}" type="presParOf" srcId="{57EE21B2-3A71-4BF0-AE64-4DA2BE1E3792}" destId="{166144CC-ECFD-4C19-AB7B-AA98D57B7E04}" srcOrd="5" destOrd="0" presId="urn:microsoft.com/office/officeart/2005/8/layout/radial6"/>
    <dgm:cxn modelId="{F9014478-FC87-448D-ACA5-4AEDBEE54208}" type="presParOf" srcId="{57EE21B2-3A71-4BF0-AE64-4DA2BE1E3792}" destId="{3323AF87-9117-4A06-9DD4-E8D46CA593CA}" srcOrd="6" destOrd="0" presId="urn:microsoft.com/office/officeart/2005/8/layout/radial6"/>
    <dgm:cxn modelId="{22526750-B723-4786-9BAD-240540FBF7D4}" type="presParOf" srcId="{57EE21B2-3A71-4BF0-AE64-4DA2BE1E3792}" destId="{3B2C6897-D973-48C9-A677-8C1F5934D737}" srcOrd="7" destOrd="0" presId="urn:microsoft.com/office/officeart/2005/8/layout/radial6"/>
    <dgm:cxn modelId="{3100B866-FC63-48D2-9F90-C20753E45EE9}" type="presParOf" srcId="{57EE21B2-3A71-4BF0-AE64-4DA2BE1E3792}" destId="{F307F7D9-8C61-47A1-9FD6-43653894B69E}" srcOrd="8" destOrd="0" presId="urn:microsoft.com/office/officeart/2005/8/layout/radial6"/>
    <dgm:cxn modelId="{B3D636E3-87F7-44FF-897F-FBD8B1FA80E2}" type="presParOf" srcId="{57EE21B2-3A71-4BF0-AE64-4DA2BE1E3792}" destId="{DB161E52-6FDF-46F7-9EF8-58677EC0C49D}" srcOrd="9" destOrd="0" presId="urn:microsoft.com/office/officeart/2005/8/layout/radial6"/>
    <dgm:cxn modelId="{42BE2284-D103-482E-9357-3B89F891E60B}" type="presParOf" srcId="{57EE21B2-3A71-4BF0-AE64-4DA2BE1E3792}" destId="{6919CCC4-291A-4727-BE90-901486A4534F}" srcOrd="10" destOrd="0" presId="urn:microsoft.com/office/officeart/2005/8/layout/radial6"/>
    <dgm:cxn modelId="{A45DE6D3-9762-4ADA-BBD6-A046A7A9B501}" type="presParOf" srcId="{57EE21B2-3A71-4BF0-AE64-4DA2BE1E3792}" destId="{1247E7C4-A5E1-40EA-8FEC-416A3E51DEF4}" srcOrd="11" destOrd="0" presId="urn:microsoft.com/office/officeart/2005/8/layout/radial6"/>
    <dgm:cxn modelId="{73BBB3E7-C5A2-43C9-9270-1C2565BC21B5}" type="presParOf" srcId="{57EE21B2-3A71-4BF0-AE64-4DA2BE1E3792}" destId="{CB0EFAE5-1AF1-4672-ACC9-535701AAA271}" srcOrd="12" destOrd="0" presId="urn:microsoft.com/office/officeart/2005/8/layout/radial6"/>
    <dgm:cxn modelId="{C24CA4AE-96A4-48EA-97E4-A67E1E62A2DD}" type="presParOf" srcId="{57EE21B2-3A71-4BF0-AE64-4DA2BE1E3792}" destId="{47B9AFAE-481A-4229-A3A1-A5ECDFDE08FE}" srcOrd="13" destOrd="0" presId="urn:microsoft.com/office/officeart/2005/8/layout/radial6"/>
    <dgm:cxn modelId="{82FB4EA4-21D3-4F7D-93C2-CA2F109A4C9E}" type="presParOf" srcId="{57EE21B2-3A71-4BF0-AE64-4DA2BE1E3792}" destId="{3C6C6D16-96A1-4ABC-8416-010923BF5D6E}" srcOrd="14" destOrd="0" presId="urn:microsoft.com/office/officeart/2005/8/layout/radial6"/>
    <dgm:cxn modelId="{B4F846DB-AB80-4C82-B322-380D13A29879}" type="presParOf" srcId="{57EE21B2-3A71-4BF0-AE64-4DA2BE1E3792}" destId="{25C7F2C8-9BB7-4221-9C13-FCBA9F464DD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7F2C8-9BB7-4221-9C13-FCBA9F464DDD}">
      <dsp:nvSpPr>
        <dsp:cNvPr id="0" name=""/>
        <dsp:cNvSpPr/>
      </dsp:nvSpPr>
      <dsp:spPr>
        <a:xfrm>
          <a:off x="2599091" y="1428455"/>
          <a:ext cx="4525214" cy="4525214"/>
        </a:xfrm>
        <a:prstGeom prst="blockArc">
          <a:avLst>
            <a:gd name="adj1" fmla="val 16479089"/>
            <a:gd name="adj2" fmla="val 20046069"/>
            <a:gd name="adj3" fmla="val 4642"/>
          </a:avLst>
        </a:prstGeom>
        <a:solidFill>
          <a:schemeClr val="accent3"/>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CB0EFAE5-1AF1-4672-ACC9-535701AAA271}">
      <dsp:nvSpPr>
        <dsp:cNvPr id="0" name=""/>
        <dsp:cNvSpPr/>
      </dsp:nvSpPr>
      <dsp:spPr>
        <a:xfrm>
          <a:off x="2876991" y="1433530"/>
          <a:ext cx="4525214" cy="4525214"/>
        </a:xfrm>
        <a:prstGeom prst="blockArc">
          <a:avLst>
            <a:gd name="adj1" fmla="val 12322236"/>
            <a:gd name="adj2" fmla="val 16046464"/>
            <a:gd name="adj3" fmla="val 4642"/>
          </a:avLst>
        </a:prstGeom>
        <a:solidFill>
          <a:schemeClr val="accent3"/>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DB161E52-6FDF-46F7-9EF8-58677EC0C49D}">
      <dsp:nvSpPr>
        <dsp:cNvPr id="0" name=""/>
        <dsp:cNvSpPr/>
      </dsp:nvSpPr>
      <dsp:spPr>
        <a:xfrm>
          <a:off x="3054432" y="882260"/>
          <a:ext cx="4525214" cy="4525214"/>
        </a:xfrm>
        <a:prstGeom prst="blockArc">
          <a:avLst>
            <a:gd name="adj1" fmla="val 7962892"/>
            <a:gd name="adj2" fmla="val 11418824"/>
            <a:gd name="adj3" fmla="val 4642"/>
          </a:avLst>
        </a:prstGeom>
        <a:solidFill>
          <a:schemeClr val="accent3"/>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3323AF87-9117-4A06-9DD4-E8D46CA593CA}">
      <dsp:nvSpPr>
        <dsp:cNvPr id="0" name=""/>
        <dsp:cNvSpPr/>
      </dsp:nvSpPr>
      <dsp:spPr>
        <a:xfrm>
          <a:off x="2716882" y="625930"/>
          <a:ext cx="4525214" cy="4525214"/>
        </a:xfrm>
        <a:prstGeom prst="blockArc">
          <a:avLst>
            <a:gd name="adj1" fmla="val 3497404"/>
            <a:gd name="adj2" fmla="val 7302596"/>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0ADD54-E097-44A3-BD99-C23B2B70BFE0}">
      <dsp:nvSpPr>
        <dsp:cNvPr id="0" name=""/>
        <dsp:cNvSpPr/>
      </dsp:nvSpPr>
      <dsp:spPr>
        <a:xfrm>
          <a:off x="2411767" y="852904"/>
          <a:ext cx="4525214" cy="4525214"/>
        </a:xfrm>
        <a:prstGeom prst="blockArc">
          <a:avLst>
            <a:gd name="adj1" fmla="val 20990517"/>
            <a:gd name="adj2" fmla="val 2905155"/>
            <a:gd name="adj3" fmla="val 4642"/>
          </a:avLst>
        </a:prstGeom>
        <a:solidFill>
          <a:schemeClr val="accent3"/>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B5C32768-4AE2-4CCC-A997-74EFA0AFD73A}">
      <dsp:nvSpPr>
        <dsp:cNvPr id="0" name=""/>
        <dsp:cNvSpPr/>
      </dsp:nvSpPr>
      <dsp:spPr>
        <a:xfrm>
          <a:off x="7528871" y="2086448"/>
          <a:ext cx="2084051" cy="208405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834073" y="2391650"/>
        <a:ext cx="1473647" cy="1473647"/>
      </dsp:txXfrm>
    </dsp:sp>
    <dsp:sp modelId="{8AD48870-9B35-486D-910A-C3AAF5B014AC}">
      <dsp:nvSpPr>
        <dsp:cNvPr id="0" name=""/>
        <dsp:cNvSpPr/>
      </dsp:nvSpPr>
      <dsp:spPr>
        <a:xfrm>
          <a:off x="6120402" y="1996313"/>
          <a:ext cx="1458836" cy="14588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Analysis</a:t>
          </a:r>
          <a:r>
            <a:rPr lang="en-US" sz="1300" b="1" kern="1200" dirty="0" smtClean="0"/>
            <a:t> &amp; </a:t>
          </a:r>
          <a:r>
            <a:rPr lang="en-US" sz="1600" b="1" kern="1200" dirty="0" smtClean="0"/>
            <a:t>Viewer</a:t>
          </a:r>
          <a:endParaRPr lang="en-US" sz="1600" b="1" kern="1200" dirty="0"/>
        </a:p>
      </dsp:txBody>
      <dsp:txXfrm>
        <a:off x="6334044" y="2209955"/>
        <a:ext cx="1031552" cy="1031552"/>
      </dsp:txXfrm>
    </dsp:sp>
    <dsp:sp modelId="{0E28F9F3-E143-4D7E-973B-69FA5A5ADFBC}">
      <dsp:nvSpPr>
        <dsp:cNvPr id="0" name=""/>
        <dsp:cNvSpPr/>
      </dsp:nvSpPr>
      <dsp:spPr>
        <a:xfrm>
          <a:off x="5411736" y="4039286"/>
          <a:ext cx="1458836" cy="1458836"/>
        </a:xfrm>
        <a:prstGeom prst="ellipse">
          <a:avLst/>
        </a:prstGeom>
        <a:solidFill>
          <a:srgbClr val="C00000"/>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Other</a:t>
          </a:r>
          <a:endParaRPr lang="en-US" sz="1600" b="1" kern="1200" dirty="0"/>
        </a:p>
      </dsp:txBody>
      <dsp:txXfrm>
        <a:off x="5625378" y="4252928"/>
        <a:ext cx="1031552" cy="1031552"/>
      </dsp:txXfrm>
    </dsp:sp>
    <dsp:sp modelId="{3B2C6897-D973-48C9-A677-8C1F5934D737}">
      <dsp:nvSpPr>
        <dsp:cNvPr id="0" name=""/>
        <dsp:cNvSpPr/>
      </dsp:nvSpPr>
      <dsp:spPr>
        <a:xfrm>
          <a:off x="3088406" y="4039286"/>
          <a:ext cx="1458836" cy="14588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Training</a:t>
          </a:r>
          <a:endParaRPr lang="en-US" sz="1600" b="1" kern="1200" dirty="0"/>
        </a:p>
      </dsp:txBody>
      <dsp:txXfrm>
        <a:off x="3302048" y="4252928"/>
        <a:ext cx="1031552" cy="1031552"/>
      </dsp:txXfrm>
    </dsp:sp>
    <dsp:sp modelId="{6919CCC4-291A-4727-BE90-901486A4534F}">
      <dsp:nvSpPr>
        <dsp:cNvPr id="0" name=""/>
        <dsp:cNvSpPr/>
      </dsp:nvSpPr>
      <dsp:spPr>
        <a:xfrm>
          <a:off x="2413242" y="2019758"/>
          <a:ext cx="1458836" cy="145883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Standards &amp; Data Sharing</a:t>
          </a:r>
          <a:endParaRPr lang="en-US" sz="1400" b="1" kern="1200" dirty="0"/>
        </a:p>
      </dsp:txBody>
      <dsp:txXfrm>
        <a:off x="2626884" y="2233400"/>
        <a:ext cx="1031552" cy="1031552"/>
      </dsp:txXfrm>
    </dsp:sp>
    <dsp:sp modelId="{47B9AFAE-481A-4229-A3A1-A5ECDFDE08FE}">
      <dsp:nvSpPr>
        <dsp:cNvPr id="0" name=""/>
        <dsp:cNvSpPr/>
      </dsp:nvSpPr>
      <dsp:spPr>
        <a:xfrm>
          <a:off x="4311506" y="758834"/>
          <a:ext cx="1458836" cy="145883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Base Map</a:t>
          </a:r>
          <a:endParaRPr lang="en-US" sz="1600" b="1" kern="1200" dirty="0"/>
        </a:p>
      </dsp:txBody>
      <dsp:txXfrm>
        <a:off x="4525148" y="972476"/>
        <a:ext cx="1031552" cy="103155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51737"/>
          </a:xfrm>
          <a:prstGeom prst="rect">
            <a:avLst/>
          </a:prstGeom>
        </p:spPr>
        <p:txBody>
          <a:bodyPr vert="horz" lIns="93168" tIns="46584" rIns="93168" bIns="46584" rtlCol="0"/>
          <a:lstStyle>
            <a:lvl1pPr algn="r">
              <a:defRPr sz="1200"/>
            </a:lvl1pPr>
          </a:lstStyle>
          <a:p>
            <a:fld id="{B478DA18-6318-4859-8C08-F7B77861A9A3}" type="datetimeFigureOut">
              <a:rPr lang="en-US" smtClean="0"/>
              <a:t>8/7/2019</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658664"/>
            <a:ext cx="4028440" cy="351736"/>
          </a:xfrm>
          <a:prstGeom prst="rect">
            <a:avLst/>
          </a:prstGeom>
        </p:spPr>
        <p:txBody>
          <a:bodyPr vert="horz" lIns="93168" tIns="46584" rIns="93168" bIns="46584" rtlCol="0" anchor="b"/>
          <a:lstStyle>
            <a:lvl1pPr algn="r">
              <a:defRPr sz="1200"/>
            </a:lvl1pPr>
          </a:lstStyle>
          <a:p>
            <a:fld id="{4EE9CEE4-791C-46FD-A5E9-E96372DA5CD1}" type="slidenum">
              <a:rPr lang="en-US" smtClean="0"/>
              <a:t>‹#›</a:t>
            </a:fld>
            <a:endParaRPr lang="en-US"/>
          </a:p>
        </p:txBody>
      </p:sp>
    </p:spTree>
    <p:extLst>
      <p:ext uri="{BB962C8B-B14F-4D97-AF65-F5344CB8AC3E}">
        <p14:creationId xmlns:p14="http://schemas.microsoft.com/office/powerpoint/2010/main" val="120618153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5265810" y="0"/>
            <a:ext cx="4028440" cy="351737"/>
          </a:xfrm>
          <a:prstGeom prst="rect">
            <a:avLst/>
          </a:prstGeom>
        </p:spPr>
        <p:txBody>
          <a:bodyPr vert="horz" lIns="93168" tIns="46584" rIns="93168" bIns="46584" rtlCol="0"/>
          <a:lstStyle>
            <a:lvl1pPr algn="r">
              <a:defRPr sz="1200"/>
            </a:lvl1pPr>
          </a:lstStyle>
          <a:p>
            <a:fld id="{151EB65E-720C-401F-ADDF-60AB9E23BE8A}" type="datetimeFigureOut">
              <a:rPr lang="en-US" smtClean="0"/>
              <a:t>8/7/2019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68" tIns="46584" rIns="93168" bIns="4658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1736"/>
          </a:xfrm>
          <a:prstGeom prst="rect">
            <a:avLst/>
          </a:prstGeom>
        </p:spPr>
        <p:txBody>
          <a:bodyPr vert="horz" lIns="93168" tIns="46584" rIns="93168" bIns="46584" rtlCol="0" anchor="b"/>
          <a:lstStyle>
            <a:lvl1pPr algn="r">
              <a:defRPr sz="1200"/>
            </a:lvl1pPr>
          </a:lstStyle>
          <a:p>
            <a:fld id="{492A6514-5A3F-499F-B693-BF5AF29C0F29}" type="slidenum">
              <a:rPr lang="en-US" smtClean="0"/>
              <a:t>‹#›</a:t>
            </a:fld>
            <a:endParaRPr lang="en-US"/>
          </a:p>
        </p:txBody>
      </p:sp>
    </p:spTree>
    <p:extLst>
      <p:ext uri="{BB962C8B-B14F-4D97-AF65-F5344CB8AC3E}">
        <p14:creationId xmlns:p14="http://schemas.microsoft.com/office/powerpoint/2010/main" val="98553213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Thank you all for attending this meeting to discuss the 2019 PAIGH Technical Assistance Project for the Integration of Statistical and Geospatial Information in Central America.</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a:t>
            </a:fld>
            <a:endParaRPr lang="en-US"/>
          </a:p>
        </p:txBody>
      </p:sp>
    </p:spTree>
    <p:extLst>
      <p:ext uri="{BB962C8B-B14F-4D97-AF65-F5344CB8AC3E}">
        <p14:creationId xmlns:p14="http://schemas.microsoft.com/office/powerpoint/2010/main" val="2448056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Phases 1 and 2 are complete.</a:t>
            </a:r>
          </a:p>
          <a:p>
            <a:endParaRPr lang="en-US" dirty="0"/>
          </a:p>
          <a:p>
            <a:pPr marL="171176" indent="-171176">
              <a:buFontTx/>
              <a:buChar char="-"/>
            </a:pPr>
            <a:r>
              <a:rPr lang="en-US" dirty="0"/>
              <a:t>A quarter 1 report is complete, signed and available</a:t>
            </a:r>
          </a:p>
          <a:p>
            <a:pPr marL="171176" indent="-171176">
              <a:buFontTx/>
              <a:buChar char="-"/>
            </a:pPr>
            <a:r>
              <a:rPr lang="en-US" dirty="0"/>
              <a:t>An informational questionnaire was developed and sent to participants to assist in planning future meetings as well as to determine resource availability and current levels of integration.  We are in the process of completing the quarter 2 report that will contain the results of the survey.</a:t>
            </a:r>
          </a:p>
          <a:p>
            <a:endParaRPr lang="en-US" dirty="0"/>
          </a:p>
          <a:p>
            <a:r>
              <a:rPr lang="en-US" dirty="0"/>
              <a:t>In the following slides we will share some of the high levels results of the survey.</a:t>
            </a:r>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5876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We were thrilled to have 24 project participants respond to our questionnaire.  </a:t>
            </a:r>
            <a:endParaRPr lang="en-US" dirty="0" smtClean="0"/>
          </a:p>
          <a:p>
            <a:pPr defTabSz="912937">
              <a:defRPr/>
            </a:pPr>
            <a:endParaRPr lang="en-US" dirty="0" smtClean="0"/>
          </a:p>
          <a:p>
            <a:pPr defTabSz="912937">
              <a:defRPr/>
            </a:pPr>
            <a:r>
              <a:rPr lang="en-US" dirty="0" smtClean="0"/>
              <a:t>These </a:t>
            </a:r>
            <a:r>
              <a:rPr lang="en-US" dirty="0"/>
              <a:t>participants represented 16 unique organizations from 10 different countries.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11</a:t>
            </a:fld>
            <a:endParaRPr lang="en-US"/>
          </a:p>
        </p:txBody>
      </p:sp>
    </p:spTree>
    <p:extLst>
      <p:ext uri="{BB962C8B-B14F-4D97-AF65-F5344CB8AC3E}">
        <p14:creationId xmlns:p14="http://schemas.microsoft.com/office/powerpoint/2010/main" val="72211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The overwhelming majority of our respondents represented geospatial organizations, but the questionnaire allowed respondents to select multiple responses to this question to accurately describe and reflect the function of their agency.</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12</a:t>
            </a:fld>
            <a:endParaRPr lang="en-US"/>
          </a:p>
        </p:txBody>
      </p:sp>
    </p:spTree>
    <p:extLst>
      <p:ext uri="{BB962C8B-B14F-4D97-AF65-F5344CB8AC3E}">
        <p14:creationId xmlns:p14="http://schemas.microsoft.com/office/powerpoint/2010/main" val="113613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As you can see, most of the data being collected by these organizations is for official censuses and surveys and cartographic projects.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13</a:t>
            </a:fld>
            <a:endParaRPr lang="en-US"/>
          </a:p>
        </p:txBody>
      </p:sp>
    </p:spTree>
    <p:extLst>
      <p:ext uri="{BB962C8B-B14F-4D97-AF65-F5344CB8AC3E}">
        <p14:creationId xmlns:p14="http://schemas.microsoft.com/office/powerpoint/2010/main" val="2179022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It is exciting to see that many of these agencies are collecting data on an annual basis.  This will assist this project by providing current data for integration purposes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14</a:t>
            </a:fld>
            <a:endParaRPr lang="en-US"/>
          </a:p>
        </p:txBody>
      </p:sp>
    </p:spTree>
    <p:extLst>
      <p:ext uri="{BB962C8B-B14F-4D97-AF65-F5344CB8AC3E}">
        <p14:creationId xmlns:p14="http://schemas.microsoft.com/office/powerpoint/2010/main" val="428653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71% of respondents indicated that their agencies are already integrating data at some level.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15</a:t>
            </a:fld>
            <a:endParaRPr lang="en-US"/>
          </a:p>
        </p:txBody>
      </p:sp>
    </p:spTree>
    <p:extLst>
      <p:ext uri="{BB962C8B-B14F-4D97-AF65-F5344CB8AC3E}">
        <p14:creationId xmlns:p14="http://schemas.microsoft.com/office/powerpoint/2010/main" val="369980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As you can see, most agencies are currently using ArcGIS, QGIS, or both to conduct their geospatial analysis.  </a:t>
            </a:r>
          </a:p>
          <a:p>
            <a:pPr defTabSz="912937">
              <a:defRPr/>
            </a:pPr>
            <a:endParaRPr lang="en-US" dirty="0"/>
          </a:p>
          <a:p>
            <a:pPr defTabSz="912937">
              <a:defRPr/>
            </a:pPr>
            <a:r>
              <a:rPr lang="en-US" dirty="0"/>
              <a:t>I am happy to announce that just a few weeks ago, at the </a:t>
            </a:r>
            <a:r>
              <a:rPr lang="en-US" dirty="0" err="1"/>
              <a:t>Esri</a:t>
            </a:r>
            <a:r>
              <a:rPr lang="en-US" dirty="0"/>
              <a:t> User Conference, PAIGH and </a:t>
            </a:r>
            <a:r>
              <a:rPr lang="en-US" dirty="0" err="1"/>
              <a:t>Esri</a:t>
            </a:r>
            <a:r>
              <a:rPr lang="en-US" dirty="0"/>
              <a:t> entered into a Memorandum of Understanding.  With this agreement, PAIGH has successfully secured technical GIS assistance for PAIGH projects and their participants to aid in the integration of statistical and geospatial data.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16</a:t>
            </a:fld>
            <a:endParaRPr lang="en-US"/>
          </a:p>
        </p:txBody>
      </p:sp>
    </p:spTree>
    <p:extLst>
      <p:ext uri="{BB962C8B-B14F-4D97-AF65-F5344CB8AC3E}">
        <p14:creationId xmlns:p14="http://schemas.microsoft.com/office/powerpoint/2010/main" val="2814088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halfway through our 2019 technical project, we are looking ahead to the remaining phases and to 2020.  </a:t>
            </a:r>
          </a:p>
          <a:p>
            <a:endParaRPr lang="en-US" dirty="0"/>
          </a:p>
          <a:p>
            <a:r>
              <a:rPr lang="en-US" dirty="0"/>
              <a:t>We have submitted a PAIGH 2020 technical project proposal for the implementation of our 2020 integration plan that will be developed as a product of this project.  </a:t>
            </a:r>
          </a:p>
          <a:p>
            <a:endParaRPr lang="en-US" dirty="0"/>
          </a:p>
          <a:p>
            <a:r>
              <a:rPr lang="en-US" dirty="0"/>
              <a:t>We are actively working to update the geographic crosswalk to include the levels of geography that we wish to integrate.  In the next two slides, I will discuss this task further.</a:t>
            </a:r>
            <a:endParaRPr lang="en-US" b="1" dirty="0"/>
          </a:p>
          <a:p>
            <a:endParaRPr lang="en-US" dirty="0"/>
          </a:p>
          <a:p>
            <a:r>
              <a:rPr lang="en-US" dirty="0"/>
              <a:t>We will continue to build relationships by meeting with participants at meetings and conferences.  </a:t>
            </a:r>
          </a:p>
          <a:p>
            <a:endParaRPr lang="en-US" dirty="0"/>
          </a:p>
          <a:p>
            <a:r>
              <a:rPr lang="en-US" dirty="0"/>
              <a:t>This week, in conversations with the technical experts, we would like to explore potential topics or themes for 2020 integration that will be the foundation for our 2020 integration plan.</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17</a:t>
            </a:fld>
            <a:endParaRPr lang="en-US"/>
          </a:p>
        </p:txBody>
      </p:sp>
    </p:spTree>
    <p:extLst>
      <p:ext uri="{BB962C8B-B14F-4D97-AF65-F5344CB8AC3E}">
        <p14:creationId xmlns:p14="http://schemas.microsoft.com/office/powerpoint/2010/main" val="40872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a:t>critical element of this project to identify the lowest level of common geography that will allow for meaningful integration in 2020. </a:t>
            </a:r>
          </a:p>
          <a:p>
            <a:r>
              <a:rPr lang="en-US" dirty="0" smtClean="0"/>
              <a:t>As</a:t>
            </a:r>
            <a:r>
              <a:rPr lang="en-US" baseline="0" dirty="0" smtClean="0"/>
              <a:t> you can see, t</a:t>
            </a:r>
            <a:r>
              <a:rPr lang="en-US" dirty="0" smtClean="0"/>
              <a:t>he </a:t>
            </a:r>
            <a:r>
              <a:rPr lang="en-US" dirty="0"/>
              <a:t>Census Bureau’s geographical hierarchy is very complex.  Attempting to align these geographies to those of the 7 Central American countries and Mexico will be a difficult undertaking but an important one to build upon the work already underway with the MEGA.</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18</a:t>
            </a:fld>
            <a:endParaRPr lang="en-US"/>
          </a:p>
        </p:txBody>
      </p:sp>
    </p:spTree>
    <p:extLst>
      <p:ext uri="{BB962C8B-B14F-4D97-AF65-F5344CB8AC3E}">
        <p14:creationId xmlns:p14="http://schemas.microsoft.com/office/powerpoint/2010/main" val="114453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MEGA is integrating basic demographic data to the top 3 levels of geography, our integration project will need to expand beyond that with enhanced levels of geography and statistical data. This crosswalk will be updated to reflect the levels of geography that we </a:t>
            </a:r>
            <a:r>
              <a:rPr lang="en-US" dirty="0" smtClean="0"/>
              <a:t>intend to </a:t>
            </a:r>
            <a:r>
              <a:rPr lang="en-US" dirty="0"/>
              <a:t>integrate in 2020.</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19</a:t>
            </a:fld>
            <a:endParaRPr lang="en-US"/>
          </a:p>
        </p:txBody>
      </p:sp>
    </p:spTree>
    <p:extLst>
      <p:ext uri="{BB962C8B-B14F-4D97-AF65-F5344CB8AC3E}">
        <p14:creationId xmlns:p14="http://schemas.microsoft.com/office/powerpoint/2010/main" val="10733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organizations are striving to integrate statistical and geospatial with the goal of informing and improving decision making.</a:t>
            </a:r>
          </a:p>
          <a:p>
            <a:endParaRPr lang="en-US" dirty="0"/>
          </a:p>
          <a:p>
            <a:r>
              <a:rPr lang="en-US" dirty="0"/>
              <a:t>This project builds on the work and efforts underway by:</a:t>
            </a:r>
          </a:p>
          <a:p>
            <a:endParaRPr lang="en-US" dirty="0"/>
          </a:p>
          <a:p>
            <a:pPr marL="171176" indent="-171176">
              <a:buFont typeface="Arial" panose="020B0604020202020204" pitchFamily="34" charset="0"/>
              <a:buChar char="•"/>
            </a:pPr>
            <a:r>
              <a:rPr lang="en-US" dirty="0"/>
              <a:t>PAIGH, including the finalization of the Integrated Maps of Central America (MIAC) and South America (MIAN, MIAS)</a:t>
            </a:r>
          </a:p>
          <a:p>
            <a:pPr marL="171176" indent="-171176">
              <a:buFont typeface="Arial" panose="020B0604020202020204" pitchFamily="34" charset="0"/>
              <a:buChar char="•"/>
            </a:pPr>
            <a:r>
              <a:rPr lang="en-US" dirty="0"/>
              <a:t>The UN Statistics Division </a:t>
            </a:r>
          </a:p>
          <a:p>
            <a:pPr marL="171176" indent="-171176">
              <a:buFont typeface="Arial" panose="020B0604020202020204" pitchFamily="34" charset="0"/>
              <a:buChar char="•"/>
            </a:pPr>
            <a:r>
              <a:rPr lang="en-US" dirty="0"/>
              <a:t>The United Nations Committee of Experts on Global Geospatial Information Management (UN-GGIM)</a:t>
            </a:r>
          </a:p>
          <a:p>
            <a:pPr marL="171176" indent="-171176">
              <a:buFont typeface="Arial" panose="020B0604020202020204" pitchFamily="34" charset="0"/>
              <a:buChar char="•"/>
            </a:pPr>
            <a:r>
              <a:rPr lang="en-US" dirty="0"/>
              <a:t>UN-GGIM: Americas</a:t>
            </a:r>
          </a:p>
          <a:p>
            <a:pPr marL="171176" indent="-171176">
              <a:buFont typeface="Arial" panose="020B0604020202020204" pitchFamily="34" charset="0"/>
              <a:buChar char="•"/>
            </a:pPr>
            <a:r>
              <a:rPr lang="en-US" dirty="0"/>
              <a:t>The Economic Commission for Latin America and the Caribbean (ECLAC</a:t>
            </a:r>
            <a:r>
              <a:rPr lang="en-US" dirty="0" smtClean="0"/>
              <a:t>)</a:t>
            </a:r>
            <a:endParaRPr lang="en-US" dirty="0"/>
          </a:p>
          <a:p>
            <a:r>
              <a:rPr lang="en-US" dirty="0"/>
              <a:t> </a:t>
            </a:r>
          </a:p>
          <a:p>
            <a:r>
              <a:rPr lang="en-US" dirty="0" smtClean="0"/>
              <a:t>Back pocket - </a:t>
            </a:r>
            <a:r>
              <a:rPr lang="en-US" dirty="0"/>
              <a:t>additional work being done by:</a:t>
            </a:r>
          </a:p>
          <a:p>
            <a:pPr marL="171450" lvl="0" indent="-171450">
              <a:buFont typeface="Arial" panose="020B0604020202020204" pitchFamily="34" charset="0"/>
              <a:buChar char="•"/>
            </a:pPr>
            <a:r>
              <a:rPr lang="en-US" dirty="0" smtClean="0"/>
              <a:t>Columbia’s </a:t>
            </a:r>
            <a:r>
              <a:rPr lang="en-US" dirty="0"/>
              <a:t>National Administrative Department of Statistics (DANE</a:t>
            </a:r>
            <a:r>
              <a:rPr lang="en-US" dirty="0" smtClean="0"/>
              <a:t>)</a:t>
            </a:r>
            <a:endParaRPr lang="en-US" dirty="0"/>
          </a:p>
          <a:p>
            <a:pPr marL="171450" lvl="0" indent="-171450">
              <a:buFont typeface="Arial" panose="020B0604020202020204" pitchFamily="34" charset="0"/>
              <a:buChar char="•"/>
            </a:pPr>
            <a:r>
              <a:rPr lang="en-US" dirty="0" smtClean="0"/>
              <a:t>The </a:t>
            </a:r>
            <a:r>
              <a:rPr lang="en-US" dirty="0"/>
              <a:t>Geospatial Network of Latin America and the Caribbean (</a:t>
            </a:r>
            <a:r>
              <a:rPr lang="en-US" dirty="0" err="1"/>
              <a:t>GeoSUR</a:t>
            </a:r>
            <a:r>
              <a:rPr lang="en-US" dirty="0" smtClean="0"/>
              <a:t>)</a:t>
            </a:r>
            <a:endParaRPr lang="en-US" dirty="0"/>
          </a:p>
          <a:p>
            <a:pPr lvl="0"/>
            <a:endParaRPr lang="en-US" dirty="0" smtClean="0"/>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42439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facilitate this discussion, we wanted to share with you a high level summary of responses to the following question in the survey:  </a:t>
            </a:r>
          </a:p>
          <a:p>
            <a:endParaRPr lang="en-US" dirty="0"/>
          </a:p>
          <a:p>
            <a:r>
              <a:rPr lang="en-US" dirty="0"/>
              <a:t>We asked questionnaire respondents “What is one problem or issue that your organization would like to see addressed as part of this project?” </a:t>
            </a:r>
          </a:p>
          <a:p>
            <a:endParaRPr lang="en-US" dirty="0"/>
          </a:p>
          <a:p>
            <a:r>
              <a:rPr lang="en-US" dirty="0"/>
              <a:t>The responses of this question fell into 5 basic categories: </a:t>
            </a:r>
          </a:p>
          <a:p>
            <a:endParaRPr lang="en-US" dirty="0"/>
          </a:p>
          <a:p>
            <a:pPr marL="171450" indent="-171450">
              <a:buFont typeface="Arial" panose="020B0604020202020204" pitchFamily="34" charset="0"/>
              <a:buChar char="•"/>
            </a:pPr>
            <a:r>
              <a:rPr lang="en-US" dirty="0"/>
              <a:t>Training</a:t>
            </a:r>
          </a:p>
          <a:p>
            <a:pPr marL="171450" indent="-171450">
              <a:buFont typeface="Arial" panose="020B0604020202020204" pitchFamily="34" charset="0"/>
              <a:buChar char="•"/>
            </a:pPr>
            <a:r>
              <a:rPr lang="en-US" dirty="0"/>
              <a:t>Standards and Data Sharing</a:t>
            </a:r>
          </a:p>
          <a:p>
            <a:pPr marL="171450" indent="-171450">
              <a:buFont typeface="Arial" panose="020B0604020202020204" pitchFamily="34" charset="0"/>
              <a:buChar char="•"/>
            </a:pPr>
            <a:r>
              <a:rPr lang="en-US" dirty="0"/>
              <a:t>Having a Base Map of the region</a:t>
            </a:r>
          </a:p>
          <a:p>
            <a:pPr marL="171450" indent="-171450">
              <a:buFont typeface="Arial" panose="020B0604020202020204" pitchFamily="34" charset="0"/>
              <a:buChar char="•"/>
            </a:pPr>
            <a:r>
              <a:rPr lang="en-US" dirty="0"/>
              <a:t>Analysis and Viewer</a:t>
            </a:r>
          </a:p>
          <a:p>
            <a:pPr marL="171450" indent="-171450">
              <a:buFont typeface="Arial" panose="020B0604020202020204" pitchFamily="34" charset="0"/>
              <a:buChar char="•"/>
            </a:pPr>
            <a:r>
              <a:rPr lang="en-US" dirty="0"/>
              <a:t>Other</a:t>
            </a:r>
          </a:p>
          <a:p>
            <a:endParaRPr lang="en-US" dirty="0"/>
          </a:p>
          <a:p>
            <a:r>
              <a:rPr lang="en-US" dirty="0"/>
              <a:t>These are a few of the responses that we received:</a:t>
            </a:r>
          </a:p>
          <a:p>
            <a:pPr lvl="0"/>
            <a:endParaRPr lang="en-US" dirty="0"/>
          </a:p>
          <a:p>
            <a:pPr marL="171450" lvl="0" indent="-171450">
              <a:buFont typeface="Arial" panose="020B0604020202020204" pitchFamily="34" charset="0"/>
              <a:buChar char="•"/>
            </a:pPr>
            <a:r>
              <a:rPr lang="en-US" dirty="0" smtClean="0"/>
              <a:t>Improvement </a:t>
            </a:r>
            <a:r>
              <a:rPr lang="en-US" dirty="0"/>
              <a:t>in the processes of data analysis, sharing knowledge, experiences</a:t>
            </a:r>
          </a:p>
          <a:p>
            <a:pPr marL="171450" lvl="0" indent="-171450">
              <a:buFont typeface="Arial" panose="020B0604020202020204" pitchFamily="34" charset="0"/>
              <a:buChar char="•"/>
            </a:pPr>
            <a:r>
              <a:rPr lang="en-US" dirty="0" smtClean="0"/>
              <a:t>Develop </a:t>
            </a:r>
            <a:r>
              <a:rPr lang="en-US" dirty="0"/>
              <a:t>a dynamic demographic atlas</a:t>
            </a:r>
          </a:p>
          <a:p>
            <a:pPr marL="171450" lvl="0" indent="-171450">
              <a:buFont typeface="Arial" panose="020B0604020202020204" pitchFamily="34" charset="0"/>
              <a:buChar char="•"/>
            </a:pPr>
            <a:r>
              <a:rPr lang="en-US" dirty="0" smtClean="0"/>
              <a:t>The </a:t>
            </a:r>
            <a:r>
              <a:rPr lang="en-US" dirty="0"/>
              <a:t>integration of maps and statistical data using open OGC standards and publishing open data according to opendefinition.org</a:t>
            </a:r>
          </a:p>
          <a:p>
            <a:pPr marL="171450" lvl="0" indent="-171450">
              <a:buFont typeface="Arial" panose="020B0604020202020204" pitchFamily="34" charset="0"/>
              <a:buChar char="•"/>
            </a:pPr>
            <a:r>
              <a:rPr lang="en-US" dirty="0" smtClean="0"/>
              <a:t>The </a:t>
            </a:r>
            <a:r>
              <a:rPr lang="en-US" dirty="0"/>
              <a:t>need for these data to be integrated, because at the moment they are separate entities</a:t>
            </a:r>
          </a:p>
          <a:p>
            <a:endParaRPr lang="en-US" dirty="0"/>
          </a:p>
          <a:p>
            <a:r>
              <a:rPr lang="en-US" dirty="0"/>
              <a:t>There are more detailed responses you can reference from this question in the survey.</a:t>
            </a:r>
          </a:p>
          <a:p>
            <a:endParaRPr lang="en-US" dirty="0"/>
          </a:p>
          <a:p>
            <a:r>
              <a:rPr lang="en-US" dirty="0"/>
              <a:t>I would like to take the remaining time to answer any questions you have regarding our project and to open a discussion about which problems or issues that you think would be best addressed by the integration of statistical and geospatial information in the region. </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20</a:t>
            </a:fld>
            <a:endParaRPr lang="en-US"/>
          </a:p>
        </p:txBody>
      </p:sp>
    </p:spTree>
    <p:extLst>
      <p:ext uri="{BB962C8B-B14F-4D97-AF65-F5344CB8AC3E}">
        <p14:creationId xmlns:p14="http://schemas.microsoft.com/office/powerpoint/2010/main" val="1174224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21</a:t>
            </a:fld>
            <a:endParaRPr lang="en-US"/>
          </a:p>
        </p:txBody>
      </p:sp>
    </p:spTree>
    <p:extLst>
      <p:ext uri="{BB962C8B-B14F-4D97-AF65-F5344CB8AC3E}">
        <p14:creationId xmlns:p14="http://schemas.microsoft.com/office/powerpoint/2010/main" val="130274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data integration important?  </a:t>
            </a:r>
          </a:p>
          <a:p>
            <a:endParaRPr lang="en-US" dirty="0"/>
          </a:p>
          <a:p>
            <a:r>
              <a:rPr lang="en-US" dirty="0"/>
              <a:t>Data integration projects such as this will increase knowledge sharing and build relationships between agencies and countries that will hopefully continue collaborating beyond the project’s scope. </a:t>
            </a:r>
          </a:p>
          <a:p>
            <a:endParaRPr lang="en-US" dirty="0"/>
          </a:p>
          <a:p>
            <a:r>
              <a:rPr lang="en-US" dirty="0"/>
              <a:t>Integrating data allows for new forms of analysis and visualization creating informed decision makers.  </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29466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look to create a model for data integration in Central America, the MIAC is an excellent foundation to build upon.  </a:t>
            </a:r>
          </a:p>
          <a:p>
            <a:endParaRPr lang="en-US" baseline="0" dirty="0" smtClean="0"/>
          </a:p>
          <a:p>
            <a:r>
              <a:rPr lang="en-US" dirty="0" smtClean="0"/>
              <a:t>Background:</a:t>
            </a:r>
            <a:endParaRPr lang="en-US" dirty="0"/>
          </a:p>
          <a:p>
            <a:endParaRPr lang="en-US" dirty="0"/>
          </a:p>
          <a:p>
            <a:r>
              <a:rPr lang="en-US" dirty="0"/>
              <a:t>During the 48th Directing Council Meeting of the PAIGH it was resolved that the Integrated Map of the Americas should be the basis for the development of projects involving statistics, climate change, and natural risk reduction, among others.  The Integrated Map of Central America (MIAC) will be the framework on which this and future data integration projects will be built while ensuring that there will not be a duplication of efforts with various projects.</a:t>
            </a:r>
            <a:endParaRPr lang="en-US" baseline="0" dirty="0" smtClean="0"/>
          </a:p>
          <a:p>
            <a:endParaRPr lang="en-US" baseline="0" dirty="0" smtClean="0"/>
          </a:p>
          <a:p>
            <a:r>
              <a:rPr lang="en-US" baseline="0" dirty="0" smtClean="0"/>
              <a:t>This map, which is hosted on GEOSUR, represents a successful collaboration resulting in invaluable data being disseminated publicly.  The goal of our technical project is to expand on this collaboration and to enhance it through the integration of statistical data. </a:t>
            </a:r>
          </a:p>
          <a:p>
            <a:endParaRPr lang="en-US" dirty="0"/>
          </a:p>
          <a:p>
            <a:endParaRPr lang="en-US" dirty="0"/>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62502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Statistical and Geospatial Framework for the Americas (MEGA) is an example of a successful data integration project currently underway.  Statistical data are gathered at the highest levels ….. But it has not received full participation to date. The United States has participated by submitting 3 levels of geography with statistical data related to population and housing.  </a:t>
            </a:r>
          </a:p>
          <a:p>
            <a:endParaRPr lang="en-US" baseline="0" dirty="0" smtClean="0"/>
          </a:p>
          <a:p>
            <a:endParaRPr lang="en-US" baseline="0" dirty="0" smtClean="0"/>
          </a:p>
          <a:p>
            <a:r>
              <a:rPr lang="en-US" baseline="0" dirty="0" smtClean="0"/>
              <a:t>Background:</a:t>
            </a:r>
          </a:p>
          <a:p>
            <a:endParaRPr lang="en-US" baseline="0" dirty="0" smtClean="0"/>
          </a:p>
          <a:p>
            <a:pPr rtl="0"/>
            <a:r>
              <a:rPr lang="en-US" dirty="0"/>
              <a:t>US</a:t>
            </a:r>
            <a:endParaRPr lang="en-US" dirty="0" smtClean="0"/>
          </a:p>
          <a:p>
            <a:pPr rtl="0"/>
            <a:r>
              <a:rPr lang="en-US" dirty="0"/>
              <a:t>Nivel_1_UnitedStates (US boundaries (tl_2017_us_state dissolved/2017 Population Estimates for POP/HU))</a:t>
            </a:r>
          </a:p>
          <a:p>
            <a:pPr rtl="0"/>
            <a:r>
              <a:rPr lang="en-US" dirty="0"/>
              <a:t>Nivel_2_UnitedStates (State boundaries (tl_2017_us_state/2017 Population Estimates for Pop/HU))</a:t>
            </a:r>
          </a:p>
          <a:p>
            <a:pPr rtl="0"/>
            <a:r>
              <a:rPr lang="en-US" dirty="0"/>
              <a:t>Nivel_3_UnitedStates (County boundaries (tl_2017_us_county/2017 Population Estimates for Pop/HU))</a:t>
            </a:r>
          </a:p>
          <a:p>
            <a:pPr rtl="0"/>
            <a:r>
              <a:rPr lang="en-US" dirty="0"/>
              <a:t/>
            </a:r>
            <a:br>
              <a:rPr lang="en-US" dirty="0"/>
            </a:br>
            <a:endParaRPr lang="en-US" dirty="0"/>
          </a:p>
          <a:p>
            <a:pPr rtl="0"/>
            <a:r>
              <a:rPr lang="en-US" dirty="0"/>
              <a:t>PR:</a:t>
            </a:r>
          </a:p>
          <a:p>
            <a:pPr rtl="0"/>
            <a:r>
              <a:rPr lang="en-US" dirty="0"/>
              <a:t>Nivel_1_PuertoRico (PR boundary (tl_2017_us_state/ACS16 5-yr for Pop/HU))</a:t>
            </a:r>
          </a:p>
          <a:p>
            <a:pPr rtl="0"/>
            <a:r>
              <a:rPr lang="en-US" dirty="0"/>
              <a:t>Nivel_2_PuertoRico (PR </a:t>
            </a:r>
            <a:r>
              <a:rPr lang="en-US" dirty="0" err="1"/>
              <a:t>municipios</a:t>
            </a:r>
            <a:r>
              <a:rPr lang="en-US" dirty="0"/>
              <a:t> (tl_2017_us_county/ACS16 5-yr for Pop/HU))</a:t>
            </a:r>
          </a:p>
          <a:p>
            <a:pPr rtl="0"/>
            <a:r>
              <a:rPr lang="en-US" dirty="0"/>
              <a:t>Nivel_3_PuertoRico (PR barrios (tl_2017_72_cousub/ACS16 5-yr for Pop/HU))</a:t>
            </a:r>
          </a:p>
          <a:p>
            <a:pPr rtl="0"/>
            <a:r>
              <a:rPr lang="en-US" dirty="0"/>
              <a:t/>
            </a:r>
            <a:br>
              <a:rPr lang="en-US" dirty="0"/>
            </a:br>
            <a:endParaRPr lang="en-US" dirty="0"/>
          </a:p>
          <a:p>
            <a:pPr rtl="0"/>
            <a:r>
              <a:rPr lang="en-US" dirty="0"/>
              <a:t>Island Areas:</a:t>
            </a:r>
          </a:p>
          <a:p>
            <a:pPr rtl="0"/>
            <a:r>
              <a:rPr lang="en-US" dirty="0"/>
              <a:t>Nivel_1_AmericanSamoa (AS boundary (tl_2017_us_state/Census 2010 for Pop/HU))</a:t>
            </a:r>
          </a:p>
          <a:p>
            <a:pPr rtl="0"/>
            <a:r>
              <a:rPr lang="en-US" dirty="0"/>
              <a:t>Nivel_1_Guam (Guam boundary (tl_2017_us_state/Census 2010 for Pop/HU))</a:t>
            </a:r>
          </a:p>
          <a:p>
            <a:pPr rtl="0"/>
            <a:r>
              <a:rPr lang="en-US" dirty="0"/>
              <a:t>Nivel_1_NorthernMarianaIslands (CNMI boundary (tl_2017_us_state/Census 2010 for Pop/HU))</a:t>
            </a:r>
          </a:p>
          <a:p>
            <a:pPr rtl="0"/>
            <a:r>
              <a:rPr lang="en-US" dirty="0"/>
              <a:t>Nivel_1_VirginIslandsUS (USVI boundary (tl_2017_us_state/Census 2010 for Pop/HU))</a:t>
            </a:r>
          </a:p>
          <a:p>
            <a:r>
              <a:rPr lang="en-US" dirty="0"/>
              <a:t/>
            </a:r>
            <a:br>
              <a:rPr lang="en-US" dirty="0"/>
            </a:b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5</a:t>
            </a:fld>
            <a:endParaRPr lang="en-US"/>
          </a:p>
        </p:txBody>
      </p:sp>
    </p:spTree>
    <p:extLst>
      <p:ext uri="{BB962C8B-B14F-4D97-AF65-F5344CB8AC3E}">
        <p14:creationId xmlns:p14="http://schemas.microsoft.com/office/powerpoint/2010/main" val="2648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key objectives to this project.  </a:t>
            </a:r>
          </a:p>
          <a:p>
            <a:endParaRPr lang="en-US" dirty="0"/>
          </a:p>
          <a:p>
            <a:pPr marL="228234" indent="-228234">
              <a:buFont typeface="+mj-lt"/>
              <a:buAutoNum type="arabicPeriod"/>
            </a:pPr>
            <a:r>
              <a:rPr lang="en-US" dirty="0"/>
              <a:t>To gather information - to assess and understand the statistical and geospatial capacity of each country in Central America and to increase knowledge of the national and regional efforts of the organizations I just mentioned on the last slide.</a:t>
            </a:r>
          </a:p>
          <a:p>
            <a:pPr marL="228234" indent="-228234">
              <a:buFont typeface="+mj-lt"/>
              <a:buAutoNum type="arabicPeriod"/>
            </a:pPr>
            <a:endParaRPr lang="en-US" dirty="0"/>
          </a:p>
          <a:p>
            <a:pPr marL="228234" indent="-228234">
              <a:buFont typeface="+mj-lt"/>
              <a:buAutoNum type="arabicPeriod"/>
            </a:pPr>
            <a:r>
              <a:rPr lang="en-US" dirty="0"/>
              <a:t>To identify problems, priorities, and innovative integration methods to be utilized for this project.  We want to better understand the work currently underway to integrate geospatial and statistical information in Central America and how it is being used in decision making within each country and the region.  To do this, we want to identify the problems participants feel can be solved by data integration and develop methods to effectively display and analyze the statistical and geospatial data once integrated.</a:t>
            </a:r>
          </a:p>
          <a:p>
            <a:pPr marL="228234" indent="-228234">
              <a:buFont typeface="+mj-lt"/>
              <a:buAutoNum type="arabicPeriod"/>
            </a:pPr>
            <a:endParaRPr lang="en-US" dirty="0"/>
          </a:p>
          <a:p>
            <a:pPr marL="228234" indent="-228234">
              <a:buFont typeface="+mj-lt"/>
              <a:buAutoNum type="arabicPeriod"/>
            </a:pPr>
            <a:r>
              <a:rPr lang="en-US" dirty="0"/>
              <a:t>Arguably, the most important aspect of this project - we want to build a coalition and relationships that raise awareness of the importance of data integration and how we can best work together to achieve this successfully in Central America.  This will contribute significantly to the success of this and future integrative and cooperative projects.  Many of the participants and agencies of this project may be working together for the first time on such a collaborative effort and we hope that this will enable knowledge sharing between agencies and countries even beyond the scope of this project.  </a:t>
            </a:r>
          </a:p>
          <a:p>
            <a:pPr marL="228234" indent="-228234">
              <a:buFont typeface="+mj-lt"/>
              <a:buAutoNum type="arabicPeriod"/>
            </a:pPr>
            <a:endParaRPr lang="en-US" dirty="0"/>
          </a:p>
          <a:p>
            <a:pPr marL="228234" indent="-228234">
              <a:buFont typeface="+mj-lt"/>
              <a:buAutoNum type="arabicPeriod"/>
            </a:pPr>
            <a:r>
              <a:rPr lang="en-US" dirty="0"/>
              <a:t>Develop plans and reports on the status and progress of the project and develop future plans for integration.   This will be done by sharing these reports on the PAIGH website.  Each quarter, we are creating summary reports on the progress we have made, results of work accomplished, and action items for the next quarter.  An additional deliverable of this project will be a detailed plan for the integration of statistical and geospatial data in 2020.  We will discuss the quarterly reports and a 2020 integration plan in more detail in a few slides.</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6</a:t>
            </a:fld>
            <a:endParaRPr lang="en-US"/>
          </a:p>
        </p:txBody>
      </p:sp>
    </p:spTree>
    <p:extLst>
      <p:ext uri="{BB962C8B-B14F-4D97-AF65-F5344CB8AC3E}">
        <p14:creationId xmlns:p14="http://schemas.microsoft.com/office/powerpoint/2010/main" val="8973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project is funded by PAIGH</a:t>
            </a:r>
            <a:r>
              <a:rPr lang="en-US" dirty="0"/>
              <a:t>.  The Initial funding amount was $13,205, approved on October 23, 2018.  </a:t>
            </a:r>
          </a:p>
          <a:p>
            <a:endParaRPr lang="en-US" dirty="0"/>
          </a:p>
          <a:p>
            <a:r>
              <a:rPr lang="en-US" dirty="0"/>
              <a:t>Representatives from </a:t>
            </a:r>
            <a:r>
              <a:rPr lang="en-US" dirty="0" smtClean="0"/>
              <a:t>the US National Section of PAIGH and</a:t>
            </a:r>
            <a:r>
              <a:rPr lang="en-US" baseline="0" dirty="0" smtClean="0"/>
              <a:t> </a:t>
            </a:r>
            <a:r>
              <a:rPr lang="en-US" dirty="0" smtClean="0"/>
              <a:t>UN-GGIM</a:t>
            </a:r>
            <a:r>
              <a:rPr lang="en-US" dirty="0"/>
              <a:t>: Americas (INEGI) </a:t>
            </a:r>
            <a:r>
              <a:rPr lang="en-US" dirty="0" smtClean="0"/>
              <a:t>are </a:t>
            </a:r>
            <a:r>
              <a:rPr lang="en-US" dirty="0"/>
              <a:t>leading the project.  </a:t>
            </a:r>
          </a:p>
          <a:p>
            <a:r>
              <a:rPr lang="en-US" b="1" dirty="0">
                <a:solidFill>
                  <a:srgbClr val="C00000"/>
                </a:solidFill>
              </a:rPr>
              <a:t> </a:t>
            </a:r>
            <a:endParaRPr lang="en-US" dirty="0">
              <a:solidFill>
                <a:srgbClr val="C00000"/>
              </a:solidFill>
            </a:endParaRPr>
          </a:p>
          <a:p>
            <a:r>
              <a:rPr lang="en-US" dirty="0">
                <a:solidFill>
                  <a:srgbClr val="C00000"/>
                </a:solidFill>
              </a:rPr>
              <a:t>We are receiving in-kind support from all supporting partners – INEGI, Census, SIRGAS, </a:t>
            </a:r>
            <a:r>
              <a:rPr lang="en-US" dirty="0" err="1">
                <a:solidFill>
                  <a:srgbClr val="C00000"/>
                </a:solidFill>
              </a:rPr>
              <a:t>GeoSUR</a:t>
            </a:r>
            <a:r>
              <a:rPr lang="en-US" dirty="0">
                <a:solidFill>
                  <a:srgbClr val="C00000"/>
                </a:solidFill>
              </a:rPr>
              <a:t>, ECLAC and CNIG</a:t>
            </a:r>
          </a:p>
          <a:p>
            <a:endParaRPr lang="en-US" b="1" dirty="0">
              <a:solidFill>
                <a:srgbClr val="C00000"/>
              </a:solidFill>
            </a:endParaRPr>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78193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phase of this project involved identifying and inviting statistical, geospatial and academic organizations to participate in this project.  These are the agencies that were identified from each country.  </a:t>
            </a:r>
          </a:p>
          <a:p>
            <a:endParaRPr lang="en-US" dirty="0"/>
          </a:p>
          <a:p>
            <a:r>
              <a:rPr lang="en-US" dirty="0"/>
              <a:t>In addition, we have participants from:</a:t>
            </a:r>
          </a:p>
          <a:p>
            <a:endParaRPr lang="en-US" dirty="0"/>
          </a:p>
          <a:p>
            <a:r>
              <a:rPr lang="en-US" dirty="0"/>
              <a:t>INEGI</a:t>
            </a:r>
          </a:p>
          <a:p>
            <a:r>
              <a:rPr lang="en-US" dirty="0"/>
              <a:t>U.S. Census Bureau</a:t>
            </a:r>
          </a:p>
          <a:p>
            <a:pPr defTabSz="912937">
              <a:defRPr/>
            </a:pPr>
            <a:r>
              <a:rPr lang="en-US" dirty="0"/>
              <a:t>Economic Commission for Latin America and the Caribbean (ECLAC)</a:t>
            </a:r>
          </a:p>
          <a:p>
            <a:pPr defTabSz="912937">
              <a:defRPr/>
            </a:pPr>
            <a:r>
              <a:rPr lang="en-US" dirty="0"/>
              <a:t>Center for Geographic Information (NNIG) of the National Geographic Institute (NGI) of Spain.</a:t>
            </a:r>
          </a:p>
          <a:p>
            <a:r>
              <a:rPr lang="en-US" dirty="0"/>
              <a:t>SIRGAS</a:t>
            </a:r>
          </a:p>
          <a:p>
            <a:r>
              <a:rPr lang="en-US" dirty="0" err="1"/>
              <a:t>GeoSUR</a:t>
            </a:r>
            <a:endParaRPr lang="en-US" dirty="0"/>
          </a:p>
          <a:p>
            <a:pPr lvl="0"/>
            <a:endParaRPr lang="en-US" dirty="0"/>
          </a:p>
          <a:p>
            <a:pPr marL="171450" indent="-171450">
              <a:buFont typeface="Arial" panose="020B0604020202020204" pitchFamily="34" charset="0"/>
              <a:buChar char="•"/>
            </a:pPr>
            <a:r>
              <a:rPr lang="en-US" dirty="0"/>
              <a:t>An invitation letter was sent to 31 participants representing the 23 organizations in January 2019</a:t>
            </a:r>
          </a:p>
          <a:p>
            <a:pPr marL="171450" lvl="0" indent="-171450">
              <a:buFont typeface="Arial" panose="020B0604020202020204" pitchFamily="34" charset="0"/>
              <a:buChar char="•"/>
            </a:pPr>
            <a:r>
              <a:rPr lang="en-US" dirty="0" smtClean="0"/>
              <a:t>We </a:t>
            </a:r>
            <a:r>
              <a:rPr lang="en-US" dirty="0"/>
              <a:t>received responses from 25 representatives from 15 organizations.   </a:t>
            </a:r>
          </a:p>
          <a:p>
            <a:pPr marL="457153" lvl="1"/>
            <a:endParaRPr lang="es-ES" sz="2000" dirty="0"/>
          </a:p>
        </p:txBody>
      </p:sp>
      <p:sp>
        <p:nvSpPr>
          <p:cNvPr id="4" name="Footer Placeholder 3"/>
          <p:cNvSpPr>
            <a:spLocks noGrp="1"/>
          </p:cNvSpPr>
          <p:nvPr>
            <p:ph type="ftr" sz="quarter" idx="10"/>
          </p:nvPr>
        </p:nvSpPr>
        <p:spPr/>
        <p:txBody>
          <a:bodyPr/>
          <a:lstStyle/>
          <a:p>
            <a:pPr defTabSz="91430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14307">
              <a:defRPr/>
            </a:pPr>
            <a:fld id="{492A6514-5A3F-499F-B693-BF5AF29C0F29}" type="slidenum">
              <a:rPr lang="en-US">
                <a:solidFill>
                  <a:prstClr val="black"/>
                </a:solidFill>
                <a:latin typeface="Calibri" panose="020F0502020204030204"/>
              </a:rPr>
              <a:pPr defTabSz="91430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998779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timeline that was initially proposed for the project has been modified slightly based on our initial information gathering phase to help refine the scope for this project.  </a:t>
            </a:r>
          </a:p>
          <a:p>
            <a:endParaRPr lang="en-US" dirty="0"/>
          </a:p>
          <a:p>
            <a:r>
              <a:rPr lang="en-US" dirty="0"/>
              <a:t>The revised timeline, allows us to:</a:t>
            </a:r>
          </a:p>
          <a:p>
            <a:endParaRPr lang="en-US" dirty="0"/>
          </a:p>
          <a:p>
            <a:pPr marL="171176" indent="-171176">
              <a:buFontTx/>
              <a:buChar char="-"/>
            </a:pPr>
            <a:r>
              <a:rPr lang="en-US" dirty="0"/>
              <a:t>Develop and administer a questionnaire to help with the information gathering phase of the project and identify potential informational workshop dates</a:t>
            </a:r>
          </a:p>
          <a:p>
            <a:pPr marL="171176" indent="-171176">
              <a:buFontTx/>
              <a:buChar char="-"/>
            </a:pPr>
            <a:r>
              <a:rPr lang="en-US" dirty="0"/>
              <a:t>Time to meet with project participants at international conferences and meetings, such as this, and relationship building to accomplish this project</a:t>
            </a:r>
          </a:p>
          <a:p>
            <a:pPr marL="171176" indent="-171176">
              <a:buFontTx/>
              <a:buChar char="-"/>
            </a:pPr>
            <a:r>
              <a:rPr lang="en-US" dirty="0"/>
              <a:t>To develop a format to help identify levels of geography that we can integrate to.  This will be achieved with a geographic crosswalk that will allow each country to identify levels of geography that are meaningful to them and can be integrated; then, map those to each countries geographies including those of the United States and Mexico.  </a:t>
            </a:r>
          </a:p>
          <a:p>
            <a:pPr marL="171176" indent="-171176">
              <a:buFontTx/>
              <a:buChar char="-"/>
            </a:pPr>
            <a:r>
              <a:rPr lang="en-US" dirty="0"/>
              <a:t>Then in the remaining two phases of this project to develop a plan for actual integration in 2020.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92A6514-5A3F-499F-B693-BF5AF29C0F29}" type="slidenum">
              <a:rPr lang="en-US" smtClean="0"/>
              <a:t>9</a:t>
            </a:fld>
            <a:endParaRPr lang="en-US"/>
          </a:p>
        </p:txBody>
      </p:sp>
    </p:spTree>
    <p:extLst>
      <p:ext uri="{BB962C8B-B14F-4D97-AF65-F5344CB8AC3E}">
        <p14:creationId xmlns:p14="http://schemas.microsoft.com/office/powerpoint/2010/main" val="1994781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49490"/>
            <a:ext cx="9144000" cy="2387600"/>
          </a:xfrm>
        </p:spPr>
        <p:txBody>
          <a:bodyPr anchor="b">
            <a:normAutofit/>
          </a:bodyPr>
          <a:lstStyle>
            <a:lvl1pPr algn="ctr">
              <a:defRPr sz="5400" b="1"/>
            </a:lvl1pPr>
          </a:lstStyle>
          <a:p>
            <a:r>
              <a:rPr lang="en-US" smtClean="0"/>
              <a:t>Click to edit Master title style</a:t>
            </a:r>
            <a:endParaRPr lang="en-US" dirty="0"/>
          </a:p>
        </p:txBody>
      </p:sp>
      <p:sp>
        <p:nvSpPr>
          <p:cNvPr id="3" name="Subtitle 2"/>
          <p:cNvSpPr>
            <a:spLocks noGrp="1"/>
          </p:cNvSpPr>
          <p:nvPr>
            <p:ph type="subTitle" idx="1"/>
          </p:nvPr>
        </p:nvSpPr>
        <p:spPr>
          <a:xfrm>
            <a:off x="1524000" y="449695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7" name="Picture 6"/>
          <p:cNvPicPr>
            <a:picLocks noChangeAspect="1"/>
          </p:cNvPicPr>
          <p:nvPr userDrawn="1"/>
        </p:nvPicPr>
        <p:blipFill>
          <a:blip r:embed="rId2"/>
          <a:stretch>
            <a:fillRect/>
          </a:stretch>
        </p:blipFill>
        <p:spPr>
          <a:xfrm>
            <a:off x="555466" y="187419"/>
            <a:ext cx="10546994" cy="1402202"/>
          </a:xfrm>
          <a:prstGeom prst="rect">
            <a:avLst/>
          </a:prstGeom>
        </p:spPr>
      </p:pic>
    </p:spTree>
    <p:extLst>
      <p:ext uri="{BB962C8B-B14F-4D97-AF65-F5344CB8AC3E}">
        <p14:creationId xmlns:p14="http://schemas.microsoft.com/office/powerpoint/2010/main" val="12945863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20218907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21144563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483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4832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4084281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34294"/>
            <a:ext cx="9144000" cy="2387600"/>
          </a:xfrm>
        </p:spPr>
        <p:txBody>
          <a:bodyPr anchor="b">
            <a:normAutofit/>
          </a:bodyPr>
          <a:lstStyle>
            <a:lvl1pPr algn="ctr">
              <a:defRPr sz="5400" b="1"/>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18263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7B053985-0853-4F1E-85A6-D48F2AC5EA86}" type="slidenum">
              <a:rPr lang="en-US" smtClean="0"/>
              <a:t>‹#›</a:t>
            </a:fld>
            <a:endParaRPr lang="en-US"/>
          </a:p>
        </p:txBody>
      </p:sp>
      <p:pic>
        <p:nvPicPr>
          <p:cNvPr id="7" name="Picture 6"/>
          <p:cNvPicPr>
            <a:picLocks noChangeAspect="1"/>
          </p:cNvPicPr>
          <p:nvPr userDrawn="1"/>
        </p:nvPicPr>
        <p:blipFill>
          <a:blip r:embed="rId2"/>
          <a:stretch>
            <a:fillRect/>
          </a:stretch>
        </p:blipFill>
        <p:spPr>
          <a:xfrm>
            <a:off x="555466" y="187419"/>
            <a:ext cx="10546994" cy="1402202"/>
          </a:xfrm>
          <a:prstGeom prst="rect">
            <a:avLst/>
          </a:prstGeom>
        </p:spPr>
      </p:pic>
    </p:spTree>
    <p:extLst>
      <p:ext uri="{BB962C8B-B14F-4D97-AF65-F5344CB8AC3E}">
        <p14:creationId xmlns:p14="http://schemas.microsoft.com/office/powerpoint/2010/main" val="3056505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597911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9652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8200" y="401492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6" name="Slide Number Placeholder 5"/>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8550111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06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39179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39179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5562073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1493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1718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1718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24267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661196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20279715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7B053985-0853-4F1E-85A6-D48F2AC5EA86}" type="slidenum">
              <a:rPr lang="en-US" smtClean="0"/>
              <a:t>‹#›</a:t>
            </a:fld>
            <a:endParaRPr lang="en-US"/>
          </a:p>
        </p:txBody>
      </p:sp>
    </p:spTree>
    <p:extLst>
      <p:ext uri="{BB962C8B-B14F-4D97-AF65-F5344CB8AC3E}">
        <p14:creationId xmlns:p14="http://schemas.microsoft.com/office/powerpoint/2010/main" val="22754361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392781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867604" y="6356350"/>
            <a:ext cx="4861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53985-0853-4F1E-85A6-D48F2AC5EA86}" type="slidenum">
              <a:rPr lang="en-US" smtClean="0"/>
              <a:t>‹#›</a:t>
            </a:fld>
            <a:endParaRPr lang="en-US"/>
          </a:p>
        </p:txBody>
      </p:sp>
    </p:spTree>
    <p:extLst>
      <p:ext uri="{BB962C8B-B14F-4D97-AF65-F5344CB8AC3E}">
        <p14:creationId xmlns:p14="http://schemas.microsoft.com/office/powerpoint/2010/main" val="2513702600"/>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392781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854199" y="6199859"/>
            <a:ext cx="4861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53985-0853-4F1E-85A6-D48F2AC5EA86}"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64153" y="5982185"/>
            <a:ext cx="739291" cy="739291"/>
          </a:xfrm>
          <a:prstGeom prst="rect">
            <a:avLst/>
          </a:prstGeom>
        </p:spPr>
      </p:pic>
      <p:pic>
        <p:nvPicPr>
          <p:cNvPr id="8" name="Picture 7"/>
          <p:cNvPicPr>
            <a:picLocks noChangeAspect="1"/>
          </p:cNvPicPr>
          <p:nvPr userDrawn="1"/>
        </p:nvPicPr>
        <p:blipFill>
          <a:blip r:embed="rId14"/>
          <a:stretch>
            <a:fillRect/>
          </a:stretch>
        </p:blipFill>
        <p:spPr>
          <a:xfrm>
            <a:off x="3116476" y="6055296"/>
            <a:ext cx="1663723" cy="602253"/>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93232" y="5980862"/>
            <a:ext cx="771179" cy="771179"/>
          </a:xfrm>
          <a:prstGeom prst="rect">
            <a:avLst/>
          </a:prstGeom>
        </p:spPr>
      </p:pic>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36867" y="6138676"/>
            <a:ext cx="2146042" cy="426308"/>
          </a:xfrm>
          <a:prstGeom prst="rect">
            <a:avLst/>
          </a:prstGeom>
        </p:spPr>
      </p:pic>
    </p:spTree>
    <p:extLst>
      <p:ext uri="{BB962C8B-B14F-4D97-AF65-F5344CB8AC3E}">
        <p14:creationId xmlns:p14="http://schemas.microsoft.com/office/powerpoint/2010/main" val="1150142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paloma.merodio@inegi.org.mx"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mailto:deirdre.dalpiaz.bishop@census.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smtClean="0"/>
              <a:t>Integration of Statistical and Geospatial Information in </a:t>
            </a:r>
            <a:br>
              <a:rPr lang="en-US" dirty="0" smtClean="0"/>
            </a:br>
            <a:r>
              <a:rPr lang="en-US" dirty="0" smtClean="0"/>
              <a:t>Central America</a:t>
            </a:r>
            <a:endParaRPr lang="en-US" dirty="0"/>
          </a:p>
        </p:txBody>
      </p:sp>
      <p:sp>
        <p:nvSpPr>
          <p:cNvPr id="5" name="Subtitle 4"/>
          <p:cNvSpPr>
            <a:spLocks noGrp="1"/>
          </p:cNvSpPr>
          <p:nvPr>
            <p:ph type="subTitle" idx="1"/>
          </p:nvPr>
        </p:nvSpPr>
        <p:spPr>
          <a:xfrm>
            <a:off x="1524000" y="4516009"/>
            <a:ext cx="9715500" cy="1655762"/>
          </a:xfrm>
        </p:spPr>
        <p:txBody>
          <a:bodyPr>
            <a:normAutofit/>
          </a:bodyPr>
          <a:lstStyle/>
          <a:p>
            <a:pPr algn="l"/>
            <a:r>
              <a:rPr lang="en-US" dirty="0" smtClean="0"/>
              <a:t>Pan American Institute of Geography and History </a:t>
            </a:r>
          </a:p>
          <a:p>
            <a:pPr algn="l"/>
            <a:r>
              <a:rPr lang="en-US" dirty="0" smtClean="0"/>
              <a:t>2019 Technical Assistance Project</a:t>
            </a:r>
          </a:p>
          <a:p>
            <a:pPr algn="l"/>
            <a:r>
              <a:rPr lang="en-US" dirty="0"/>
              <a:t>Led by the United States National </a:t>
            </a:r>
            <a:r>
              <a:rPr lang="en-US" dirty="0" smtClean="0"/>
              <a:t>Section of PAIGH and UNGGIM</a:t>
            </a:r>
            <a:r>
              <a:rPr lang="en-US" dirty="0"/>
              <a:t>: </a:t>
            </a:r>
            <a:r>
              <a:rPr lang="en-US" dirty="0" smtClean="0"/>
              <a:t>Americas</a:t>
            </a:r>
            <a:endParaRPr lang="en-US" dirty="0"/>
          </a:p>
        </p:txBody>
      </p:sp>
    </p:spTree>
    <p:extLst>
      <p:ext uri="{BB962C8B-B14F-4D97-AF65-F5344CB8AC3E}">
        <p14:creationId xmlns:p14="http://schemas.microsoft.com/office/powerpoint/2010/main" val="249194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5959" y="-21357"/>
            <a:ext cx="10515600" cy="1149350"/>
          </a:xfrm>
        </p:spPr>
        <p:txBody>
          <a:bodyPr>
            <a:normAutofit/>
          </a:bodyPr>
          <a:lstStyle/>
          <a:p>
            <a:r>
              <a:rPr lang="en-US" sz="4000" b="1" dirty="0" smtClean="0"/>
              <a:t>Phases 1 and 2 Status</a:t>
            </a:r>
            <a:endParaRPr lang="en-US" sz="4000" b="1" dirty="0"/>
          </a:p>
        </p:txBody>
      </p:sp>
      <p:sp>
        <p:nvSpPr>
          <p:cNvPr id="7" name="Text Placeholder 6"/>
          <p:cNvSpPr>
            <a:spLocks noGrp="1"/>
          </p:cNvSpPr>
          <p:nvPr>
            <p:ph type="body" idx="1"/>
          </p:nvPr>
        </p:nvSpPr>
        <p:spPr>
          <a:xfrm>
            <a:off x="1678488" y="1409700"/>
            <a:ext cx="4305271" cy="376237"/>
          </a:xfrm>
        </p:spPr>
        <p:txBody>
          <a:bodyPr>
            <a:normAutofit fontScale="92500" lnSpcReduction="10000"/>
          </a:bodyPr>
          <a:lstStyle/>
          <a:p>
            <a:r>
              <a:rPr lang="en-US" dirty="0" smtClean="0"/>
              <a:t>Questionnaire</a:t>
            </a:r>
            <a:endParaRPr lang="en-US" dirty="0"/>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835971" y="1785937"/>
            <a:ext cx="3613469" cy="3849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8"/>
          <p:cNvSpPr>
            <a:spLocks noGrp="1"/>
          </p:cNvSpPr>
          <p:nvPr>
            <p:ph type="body" sz="quarter" idx="3"/>
          </p:nvPr>
        </p:nvSpPr>
        <p:spPr>
          <a:xfrm>
            <a:off x="6851737" y="1458941"/>
            <a:ext cx="4315210" cy="376237"/>
          </a:xfrm>
        </p:spPr>
        <p:txBody>
          <a:bodyPr>
            <a:normAutofit fontScale="92500" lnSpcReduction="10000"/>
          </a:bodyPr>
          <a:lstStyle/>
          <a:p>
            <a:r>
              <a:rPr lang="en-US" dirty="0" smtClean="0"/>
              <a:t>Quarterly Report  </a:t>
            </a:r>
            <a:endParaRPr lang="en-US" dirty="0"/>
          </a:p>
        </p:txBody>
      </p:sp>
      <p:pic>
        <p:nvPicPr>
          <p:cNvPr id="12" name="Content Placeholder 1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999460" y="1835179"/>
            <a:ext cx="3600764" cy="3849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7B053985-0853-4F1E-85A6-D48F2AC5EA86}" type="slidenum">
              <a:rPr lang="en-US" smtClean="0"/>
              <a:t>10</a:t>
            </a:fld>
            <a:endParaRPr lang="en-US"/>
          </a:p>
        </p:txBody>
      </p:sp>
    </p:spTree>
    <p:extLst>
      <p:ext uri="{BB962C8B-B14F-4D97-AF65-F5344CB8AC3E}">
        <p14:creationId xmlns:p14="http://schemas.microsoft.com/office/powerpoint/2010/main" val="3157127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11</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9525" y="101446"/>
            <a:ext cx="10740191" cy="974346"/>
          </a:xfrm>
        </p:spPr>
        <p:txBody>
          <a:bodyPr>
            <a:normAutofit/>
          </a:bodyPr>
          <a:lstStyle/>
          <a:p>
            <a:r>
              <a:rPr lang="en-US" sz="3200" b="1" dirty="0" smtClean="0"/>
              <a:t>Survey Responses</a:t>
            </a:r>
            <a:endParaRPr lang="en-US" sz="3200" b="1" dirty="0"/>
          </a:p>
        </p:txBody>
      </p:sp>
      <p:sp>
        <p:nvSpPr>
          <p:cNvPr id="4" name="Donut 3"/>
          <p:cNvSpPr/>
          <p:nvPr/>
        </p:nvSpPr>
        <p:spPr>
          <a:xfrm>
            <a:off x="1705638" y="2760133"/>
            <a:ext cx="2218267" cy="2218267"/>
          </a:xfrm>
          <a:prstGeom prst="don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2"/>
                </a:solidFill>
              </a:rPr>
              <a:t>24</a:t>
            </a:r>
            <a:endParaRPr lang="en-US" sz="3600" b="1" dirty="0">
              <a:solidFill>
                <a:schemeClr val="tx2"/>
              </a:solidFill>
            </a:endParaRPr>
          </a:p>
        </p:txBody>
      </p:sp>
      <p:sp>
        <p:nvSpPr>
          <p:cNvPr id="11" name="Donut 10"/>
          <p:cNvSpPr/>
          <p:nvPr/>
        </p:nvSpPr>
        <p:spPr>
          <a:xfrm>
            <a:off x="4625059" y="2760133"/>
            <a:ext cx="2218267" cy="2218267"/>
          </a:xfrm>
          <a:prstGeom prst="donu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2">
                    <a:lumMod val="75000"/>
                  </a:schemeClr>
                </a:solidFill>
              </a:rPr>
              <a:t>10</a:t>
            </a:r>
            <a:endParaRPr lang="en-US" sz="3600" b="1" dirty="0">
              <a:solidFill>
                <a:schemeClr val="accent2">
                  <a:lumMod val="75000"/>
                </a:schemeClr>
              </a:solidFill>
            </a:endParaRPr>
          </a:p>
        </p:txBody>
      </p:sp>
      <p:sp>
        <p:nvSpPr>
          <p:cNvPr id="12" name="Donut 11"/>
          <p:cNvSpPr/>
          <p:nvPr/>
        </p:nvSpPr>
        <p:spPr>
          <a:xfrm>
            <a:off x="7801637" y="2760133"/>
            <a:ext cx="2218267" cy="2218267"/>
          </a:xfrm>
          <a:prstGeom prst="donu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6">
                    <a:lumMod val="50000"/>
                  </a:schemeClr>
                </a:solidFill>
              </a:rPr>
              <a:t>16</a:t>
            </a:r>
            <a:endParaRPr lang="en-US" sz="3600" b="1" dirty="0">
              <a:solidFill>
                <a:schemeClr val="accent6">
                  <a:lumMod val="50000"/>
                </a:schemeClr>
              </a:solidFill>
            </a:endParaRPr>
          </a:p>
        </p:txBody>
      </p:sp>
      <p:sp>
        <p:nvSpPr>
          <p:cNvPr id="5" name="TextBox 4"/>
          <p:cNvSpPr txBox="1"/>
          <p:nvPr/>
        </p:nvSpPr>
        <p:spPr>
          <a:xfrm>
            <a:off x="1544771" y="1436694"/>
            <a:ext cx="2540000" cy="1323439"/>
          </a:xfrm>
          <a:prstGeom prst="rect">
            <a:avLst/>
          </a:prstGeom>
          <a:noFill/>
        </p:spPr>
        <p:txBody>
          <a:bodyPr wrap="square" rtlCol="0">
            <a:spAutoFit/>
          </a:bodyPr>
          <a:lstStyle/>
          <a:p>
            <a:pPr algn="ctr"/>
            <a:r>
              <a:rPr lang="en-US" sz="4000" b="1" dirty="0" smtClean="0">
                <a:solidFill>
                  <a:schemeClr val="tx2"/>
                </a:solidFill>
              </a:rPr>
              <a:t>Total</a:t>
            </a:r>
          </a:p>
          <a:p>
            <a:pPr algn="ctr"/>
            <a:r>
              <a:rPr lang="en-US" sz="4000" b="1" dirty="0" smtClean="0">
                <a:solidFill>
                  <a:schemeClr val="tx2"/>
                </a:solidFill>
              </a:rPr>
              <a:t>Responses</a:t>
            </a:r>
            <a:endParaRPr lang="en-US" sz="4000" b="1" dirty="0">
              <a:solidFill>
                <a:schemeClr val="tx2"/>
              </a:solidFill>
            </a:endParaRPr>
          </a:p>
        </p:txBody>
      </p:sp>
      <p:sp>
        <p:nvSpPr>
          <p:cNvPr id="13" name="TextBox 12"/>
          <p:cNvSpPr txBox="1"/>
          <p:nvPr/>
        </p:nvSpPr>
        <p:spPr>
          <a:xfrm>
            <a:off x="4464192" y="2056261"/>
            <a:ext cx="2540000" cy="707886"/>
          </a:xfrm>
          <a:prstGeom prst="rect">
            <a:avLst/>
          </a:prstGeom>
          <a:noFill/>
        </p:spPr>
        <p:txBody>
          <a:bodyPr wrap="square" rtlCol="0">
            <a:spAutoFit/>
          </a:bodyPr>
          <a:lstStyle/>
          <a:p>
            <a:pPr algn="ctr"/>
            <a:r>
              <a:rPr lang="en-US" sz="4000" b="1" dirty="0" smtClean="0">
                <a:solidFill>
                  <a:schemeClr val="accent2">
                    <a:lumMod val="75000"/>
                  </a:schemeClr>
                </a:solidFill>
              </a:rPr>
              <a:t>Countries</a:t>
            </a:r>
            <a:endParaRPr lang="en-US" sz="4000" b="1" dirty="0">
              <a:solidFill>
                <a:schemeClr val="accent2">
                  <a:lumMod val="75000"/>
                </a:schemeClr>
              </a:solidFill>
            </a:endParaRPr>
          </a:p>
        </p:txBody>
      </p:sp>
      <p:sp>
        <p:nvSpPr>
          <p:cNvPr id="14" name="TextBox 13"/>
          <p:cNvSpPr txBox="1"/>
          <p:nvPr/>
        </p:nvSpPr>
        <p:spPr>
          <a:xfrm>
            <a:off x="7335181" y="2056261"/>
            <a:ext cx="3151180" cy="707886"/>
          </a:xfrm>
          <a:prstGeom prst="rect">
            <a:avLst/>
          </a:prstGeom>
          <a:noFill/>
        </p:spPr>
        <p:txBody>
          <a:bodyPr wrap="square" rtlCol="0">
            <a:spAutoFit/>
          </a:bodyPr>
          <a:lstStyle/>
          <a:p>
            <a:pPr algn="ctr"/>
            <a:r>
              <a:rPr lang="en-US" sz="4000" b="1" dirty="0" smtClean="0">
                <a:solidFill>
                  <a:schemeClr val="accent6">
                    <a:lumMod val="50000"/>
                  </a:schemeClr>
                </a:solidFill>
              </a:rPr>
              <a:t>Organizations</a:t>
            </a:r>
            <a:endParaRPr lang="en-US" sz="4000" b="1" dirty="0">
              <a:solidFill>
                <a:schemeClr val="accent6">
                  <a:lumMod val="50000"/>
                </a:schemeClr>
              </a:solidFill>
            </a:endParaRPr>
          </a:p>
        </p:txBody>
      </p:sp>
    </p:spTree>
    <p:extLst>
      <p:ext uri="{BB962C8B-B14F-4D97-AF65-F5344CB8AC3E}">
        <p14:creationId xmlns:p14="http://schemas.microsoft.com/office/powerpoint/2010/main" val="1721795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12</a:t>
            </a:fld>
            <a:endParaRPr lang="en-US"/>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284650" y="1332089"/>
            <a:ext cx="7622699" cy="4515555"/>
          </a:xfrm>
          <a:prstGeom prst="rect">
            <a:avLst/>
          </a:prstGeom>
          <a:noFill/>
        </p:spPr>
      </p:pic>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9525" y="101446"/>
            <a:ext cx="10740191" cy="974346"/>
          </a:xfrm>
        </p:spPr>
        <p:txBody>
          <a:bodyPr>
            <a:normAutofit/>
          </a:bodyPr>
          <a:lstStyle/>
          <a:p>
            <a:r>
              <a:rPr lang="en-US" sz="3200" b="1" dirty="0"/>
              <a:t>What types of data does your organization currently collect?</a:t>
            </a:r>
          </a:p>
        </p:txBody>
      </p:sp>
    </p:spTree>
    <p:extLst>
      <p:ext uri="{BB962C8B-B14F-4D97-AF65-F5344CB8AC3E}">
        <p14:creationId xmlns:p14="http://schemas.microsoft.com/office/powerpoint/2010/main" val="2624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13</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9525" y="101446"/>
            <a:ext cx="10740191" cy="974346"/>
          </a:xfrm>
        </p:spPr>
        <p:txBody>
          <a:bodyPr>
            <a:normAutofit/>
          </a:bodyPr>
          <a:lstStyle/>
          <a:p>
            <a:r>
              <a:rPr lang="en-US" sz="3600" b="1" dirty="0"/>
              <a:t>How are the data collected?</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33511" y="1239471"/>
            <a:ext cx="6524978" cy="4662310"/>
          </a:xfrm>
          <a:prstGeom prst="rect">
            <a:avLst/>
          </a:prstGeom>
          <a:noFill/>
        </p:spPr>
      </p:pic>
    </p:spTree>
    <p:extLst>
      <p:ext uri="{BB962C8B-B14F-4D97-AF65-F5344CB8AC3E}">
        <p14:creationId xmlns:p14="http://schemas.microsoft.com/office/powerpoint/2010/main" val="385496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14</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9525" y="101446"/>
            <a:ext cx="10740191" cy="974346"/>
          </a:xfrm>
        </p:spPr>
        <p:txBody>
          <a:bodyPr>
            <a:normAutofit/>
          </a:bodyPr>
          <a:lstStyle/>
          <a:p>
            <a:r>
              <a:rPr lang="en-US" sz="3600" b="1" dirty="0"/>
              <a:t>How often are the data collected?</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527131" y="1239471"/>
            <a:ext cx="6524978" cy="4662310"/>
          </a:xfrm>
          <a:prstGeom prst="rect">
            <a:avLst/>
          </a:prstGeom>
          <a:noFill/>
        </p:spPr>
      </p:pic>
    </p:spTree>
    <p:extLst>
      <p:ext uri="{BB962C8B-B14F-4D97-AF65-F5344CB8AC3E}">
        <p14:creationId xmlns:p14="http://schemas.microsoft.com/office/powerpoint/2010/main" val="416689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15</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72533" y="101446"/>
            <a:ext cx="11672711" cy="974346"/>
          </a:xfrm>
        </p:spPr>
        <p:txBody>
          <a:bodyPr>
            <a:normAutofit/>
          </a:bodyPr>
          <a:lstStyle/>
          <a:p>
            <a:r>
              <a:rPr lang="en-US" sz="3200" b="1" dirty="0"/>
              <a:t>Is your organization currently integrating geospatial and statistical data?</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036064" y="1239471"/>
            <a:ext cx="7507111" cy="4538132"/>
          </a:xfrm>
          <a:prstGeom prst="rect">
            <a:avLst/>
          </a:prstGeom>
          <a:noFill/>
        </p:spPr>
      </p:pic>
    </p:spTree>
    <p:extLst>
      <p:ext uri="{BB962C8B-B14F-4D97-AF65-F5344CB8AC3E}">
        <p14:creationId xmlns:p14="http://schemas.microsoft.com/office/powerpoint/2010/main" val="5800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16</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72533" y="101446"/>
            <a:ext cx="11672711" cy="974346"/>
          </a:xfrm>
        </p:spPr>
        <p:txBody>
          <a:bodyPr>
            <a:normAutofit/>
          </a:bodyPr>
          <a:lstStyle/>
          <a:p>
            <a:r>
              <a:rPr lang="en-US" sz="3600" b="1" dirty="0"/>
              <a:t>What GIS software is used at your organization?</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867379" y="1239471"/>
            <a:ext cx="6445954" cy="4664618"/>
          </a:xfrm>
          <a:prstGeom prst="rect">
            <a:avLst/>
          </a:prstGeom>
          <a:noFill/>
        </p:spPr>
      </p:pic>
    </p:spTree>
    <p:extLst>
      <p:ext uri="{BB962C8B-B14F-4D97-AF65-F5344CB8AC3E}">
        <p14:creationId xmlns:p14="http://schemas.microsoft.com/office/powerpoint/2010/main" val="2817470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17</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72533" y="101446"/>
            <a:ext cx="11672711" cy="974346"/>
          </a:xfrm>
        </p:spPr>
        <p:txBody>
          <a:bodyPr>
            <a:normAutofit/>
          </a:bodyPr>
          <a:lstStyle/>
          <a:p>
            <a:r>
              <a:rPr lang="en-US" sz="3600" b="1" dirty="0" smtClean="0"/>
              <a:t>Future steps</a:t>
            </a:r>
            <a:endParaRPr lang="en-US" sz="3600" b="1" dirty="0"/>
          </a:p>
        </p:txBody>
      </p:sp>
      <p:sp>
        <p:nvSpPr>
          <p:cNvPr id="6" name="Text Placeholder 3"/>
          <p:cNvSpPr>
            <a:spLocks noGrp="1"/>
          </p:cNvSpPr>
          <p:nvPr>
            <p:ph type="body" sz="half" idx="2"/>
          </p:nvPr>
        </p:nvSpPr>
        <p:spPr>
          <a:xfrm>
            <a:off x="741574" y="1340814"/>
            <a:ext cx="7283132" cy="3946294"/>
          </a:xfrm>
        </p:spPr>
        <p:txBody>
          <a:bodyPr>
            <a:normAutofit/>
          </a:bodyPr>
          <a:lstStyle/>
          <a:p>
            <a:pPr marL="285750" indent="-285750">
              <a:buFont typeface="Arial" panose="020B0604020202020204" pitchFamily="34" charset="0"/>
              <a:buChar char="•"/>
            </a:pPr>
            <a:endParaRPr lang="en-US" sz="3600" dirty="0" smtClean="0"/>
          </a:p>
          <a:p>
            <a:pPr marL="285750" indent="-285750">
              <a:buFont typeface="Arial" panose="020B0604020202020204" pitchFamily="34" charset="0"/>
              <a:buChar char="•"/>
            </a:pPr>
            <a:r>
              <a:rPr lang="en-US" sz="3600" dirty="0" smtClean="0"/>
              <a:t>2020 Technical Project proposal</a:t>
            </a:r>
            <a:endParaRPr lang="en-US" sz="3600" dirty="0"/>
          </a:p>
          <a:p>
            <a:pPr marL="285750" indent="-285750">
              <a:buFont typeface="Arial" panose="020B0604020202020204" pitchFamily="34" charset="0"/>
              <a:buChar char="•"/>
            </a:pPr>
            <a:r>
              <a:rPr lang="en-US" sz="3600" dirty="0" smtClean="0"/>
              <a:t>Update geographic crosswalk </a:t>
            </a:r>
          </a:p>
          <a:p>
            <a:pPr marL="285750" indent="-285750">
              <a:buFont typeface="Arial" panose="020B0604020202020204" pitchFamily="34" charset="0"/>
              <a:buChar char="•"/>
            </a:pPr>
            <a:r>
              <a:rPr lang="en-US" sz="3600" dirty="0" smtClean="0"/>
              <a:t>Continue coalition building</a:t>
            </a:r>
          </a:p>
          <a:p>
            <a:pPr marL="285750" indent="-285750">
              <a:buFont typeface="Arial" panose="020B0604020202020204" pitchFamily="34" charset="0"/>
              <a:buChar char="•"/>
            </a:pPr>
            <a:r>
              <a:rPr lang="en-US" sz="3600" dirty="0" smtClean="0"/>
              <a:t>Determine topics for 2020 integration</a:t>
            </a:r>
          </a:p>
        </p:txBody>
      </p:sp>
    </p:spTree>
    <p:extLst>
      <p:ext uri="{BB962C8B-B14F-4D97-AF65-F5344CB8AC3E}">
        <p14:creationId xmlns:p14="http://schemas.microsoft.com/office/powerpoint/2010/main" val="14756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5935" y="93319"/>
            <a:ext cx="7489132" cy="5824881"/>
          </a:xfrm>
          <a:prstGeom prst="rect">
            <a:avLst/>
          </a:prstGeom>
        </p:spPr>
      </p:pic>
      <p:sp>
        <p:nvSpPr>
          <p:cNvPr id="7" name="Slide Number Placeholder 6"/>
          <p:cNvSpPr>
            <a:spLocks noGrp="1"/>
          </p:cNvSpPr>
          <p:nvPr>
            <p:ph type="sldNum" sz="quarter" idx="12"/>
          </p:nvPr>
        </p:nvSpPr>
        <p:spPr/>
        <p:txBody>
          <a:bodyPr/>
          <a:lstStyle/>
          <a:p>
            <a:fld id="{7B053985-0853-4F1E-85A6-D48F2AC5EA86}" type="slidenum">
              <a:rPr lang="en-US" smtClean="0"/>
              <a:t>18</a:t>
            </a:fld>
            <a:endParaRPr lang="en-US"/>
          </a:p>
        </p:txBody>
      </p:sp>
    </p:spTree>
    <p:extLst>
      <p:ext uri="{BB962C8B-B14F-4D97-AF65-F5344CB8AC3E}">
        <p14:creationId xmlns:p14="http://schemas.microsoft.com/office/powerpoint/2010/main" val="90814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04" t="6696" r="19994" b="33139"/>
          <a:stretch/>
        </p:blipFill>
        <p:spPr>
          <a:xfrm>
            <a:off x="1264625" y="1177238"/>
            <a:ext cx="9895344" cy="4774829"/>
          </a:xfrm>
          <a:prstGeom prst="rect">
            <a:avLst/>
          </a:prstGeom>
        </p:spPr>
      </p:pic>
      <p:sp>
        <p:nvSpPr>
          <p:cNvPr id="7" name="Slide Number Placeholder 6"/>
          <p:cNvSpPr>
            <a:spLocks noGrp="1"/>
          </p:cNvSpPr>
          <p:nvPr>
            <p:ph type="sldNum" sz="quarter" idx="12"/>
          </p:nvPr>
        </p:nvSpPr>
        <p:spPr/>
        <p:txBody>
          <a:bodyPr/>
          <a:lstStyle/>
          <a:p>
            <a:fld id="{7B053985-0853-4F1E-85A6-D48F2AC5EA86}" type="slidenum">
              <a:rPr lang="en-US" smtClean="0"/>
              <a:t>19</a:t>
            </a:fld>
            <a:endParaRPr lang="en-US"/>
          </a:p>
        </p:txBody>
      </p:sp>
      <p:sp>
        <p:nvSpPr>
          <p:cNvPr id="9" name="Rectangle 8"/>
          <p:cNvSpPr/>
          <p:nvPr/>
        </p:nvSpPr>
        <p:spPr>
          <a:xfrm>
            <a:off x="0" y="0"/>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72533" y="101446"/>
            <a:ext cx="11672711" cy="974346"/>
          </a:xfrm>
        </p:spPr>
        <p:txBody>
          <a:bodyPr>
            <a:normAutofit/>
          </a:bodyPr>
          <a:lstStyle/>
          <a:p>
            <a:r>
              <a:rPr lang="en-US" sz="3600" b="1" dirty="0" smtClean="0"/>
              <a:t>Crosswalk</a:t>
            </a:r>
            <a:endParaRPr lang="en-US" sz="3600" b="1" dirty="0"/>
          </a:p>
        </p:txBody>
      </p:sp>
    </p:spTree>
    <p:extLst>
      <p:ext uri="{BB962C8B-B14F-4D97-AF65-F5344CB8AC3E}">
        <p14:creationId xmlns:p14="http://schemas.microsoft.com/office/powerpoint/2010/main" val="17448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51440"/>
            <a:ext cx="10515600" cy="732155"/>
          </a:xfrm>
        </p:spPr>
        <p:txBody>
          <a:bodyPr>
            <a:normAutofit/>
          </a:bodyPr>
          <a:lstStyle/>
          <a:p>
            <a:r>
              <a:rPr lang="en-US" sz="4000" b="1" dirty="0" smtClean="0"/>
              <a:t>Project Purpose</a:t>
            </a:r>
            <a:endParaRPr lang="en-US" sz="4000" b="1" dirty="0"/>
          </a:p>
        </p:txBody>
      </p:sp>
      <p:sp>
        <p:nvSpPr>
          <p:cNvPr id="6" name="Content Placeholder 5"/>
          <p:cNvSpPr>
            <a:spLocks noGrp="1"/>
          </p:cNvSpPr>
          <p:nvPr>
            <p:ph idx="1"/>
          </p:nvPr>
        </p:nvSpPr>
        <p:spPr>
          <a:xfrm>
            <a:off x="838200" y="2364809"/>
            <a:ext cx="6962422" cy="3540691"/>
          </a:xfrm>
        </p:spPr>
        <p:txBody>
          <a:bodyPr>
            <a:noAutofit/>
          </a:bodyPr>
          <a:lstStyle/>
          <a:p>
            <a:r>
              <a:rPr lang="en-US" sz="2400" dirty="0" smtClean="0"/>
              <a:t>Pan American </a:t>
            </a:r>
            <a:r>
              <a:rPr lang="en-US" sz="2400" dirty="0"/>
              <a:t>Institute of Geography and </a:t>
            </a:r>
            <a:r>
              <a:rPr lang="en-US" sz="2400" dirty="0" smtClean="0"/>
              <a:t>History (PAIGH) </a:t>
            </a:r>
            <a:endParaRPr lang="en-US" sz="2400" dirty="0"/>
          </a:p>
          <a:p>
            <a:r>
              <a:rPr lang="en-US" sz="2400" dirty="0" smtClean="0"/>
              <a:t>United Nations Statistics Division (UNSD) </a:t>
            </a:r>
          </a:p>
          <a:p>
            <a:r>
              <a:rPr lang="en-US" sz="2400" dirty="0" smtClean="0"/>
              <a:t>United </a:t>
            </a:r>
            <a:r>
              <a:rPr lang="en-US" sz="2400" dirty="0"/>
              <a:t>Nations </a:t>
            </a:r>
            <a:r>
              <a:rPr lang="en-US" sz="2400" dirty="0" smtClean="0"/>
              <a:t>Committee of Experts on </a:t>
            </a:r>
            <a:r>
              <a:rPr lang="en-US" sz="2400" dirty="0"/>
              <a:t>Global Geospatial Information Management (UN-GGIM</a:t>
            </a:r>
            <a:r>
              <a:rPr lang="en-US" sz="2400" dirty="0" smtClean="0"/>
              <a:t>)</a:t>
            </a:r>
            <a:endParaRPr lang="en-US" sz="2400" dirty="0"/>
          </a:p>
          <a:p>
            <a:r>
              <a:rPr lang="en-US" sz="2400" dirty="0" smtClean="0"/>
              <a:t>UN-GGIM</a:t>
            </a:r>
            <a:r>
              <a:rPr lang="en-US" sz="2400" dirty="0"/>
              <a:t>: </a:t>
            </a:r>
            <a:r>
              <a:rPr lang="en-US" sz="2400" dirty="0" smtClean="0"/>
              <a:t>Americas</a:t>
            </a:r>
          </a:p>
          <a:p>
            <a:r>
              <a:rPr lang="en-US" sz="2400" dirty="0" smtClean="0"/>
              <a:t>Economic Commission for Latin America and the Caribbean (ECLAC)</a:t>
            </a:r>
          </a:p>
        </p:txBody>
      </p:sp>
      <p:sp>
        <p:nvSpPr>
          <p:cNvPr id="7" name="TextBox 6"/>
          <p:cNvSpPr txBox="1"/>
          <p:nvPr/>
        </p:nvSpPr>
        <p:spPr>
          <a:xfrm>
            <a:off x="389626" y="1269347"/>
            <a:ext cx="8260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integrate statistical and geospatial information in Central America, building upon the efforts of the: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3246" t="2410" r="5019" b="5928"/>
          <a:stretch/>
        </p:blipFill>
        <p:spPr>
          <a:xfrm>
            <a:off x="8102247" y="2008011"/>
            <a:ext cx="3943803" cy="3151012"/>
          </a:xfrm>
          <a:prstGeom prst="rect">
            <a:avLst/>
          </a:prstGeom>
        </p:spPr>
      </p:pic>
      <p:sp>
        <p:nvSpPr>
          <p:cNvPr id="3" name="Slide Number Placeholder 2"/>
          <p:cNvSpPr>
            <a:spLocks noGrp="1"/>
          </p:cNvSpPr>
          <p:nvPr>
            <p:ph type="sldNum" sz="quarter" idx="12"/>
          </p:nvPr>
        </p:nvSpPr>
        <p:spPr/>
        <p:txBody>
          <a:bodyPr/>
          <a:lstStyle/>
          <a:p>
            <a:fld id="{7B053985-0853-4F1E-85A6-D48F2AC5EA86}" type="slidenum">
              <a:rPr lang="en-US" smtClean="0"/>
              <a:t>2</a:t>
            </a:fld>
            <a:endParaRPr lang="en-US"/>
          </a:p>
        </p:txBody>
      </p:sp>
    </p:spTree>
    <p:extLst>
      <p:ext uri="{BB962C8B-B14F-4D97-AF65-F5344CB8AC3E}">
        <p14:creationId xmlns:p14="http://schemas.microsoft.com/office/powerpoint/2010/main" val="3445476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20</a:t>
            </a:fld>
            <a:endParaRPr lang="en-US"/>
          </a:p>
        </p:txBody>
      </p:sp>
      <p:sp>
        <p:nvSpPr>
          <p:cNvPr id="9" name="Rectangle 8"/>
          <p:cNvSpPr/>
          <p:nvPr/>
        </p:nvSpPr>
        <p:spPr>
          <a:xfrm>
            <a:off x="0" y="1"/>
            <a:ext cx="12192000" cy="1075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72533" y="101446"/>
            <a:ext cx="11672711" cy="974346"/>
          </a:xfrm>
        </p:spPr>
        <p:txBody>
          <a:bodyPr>
            <a:normAutofit fontScale="90000"/>
          </a:bodyPr>
          <a:lstStyle/>
          <a:p>
            <a:pPr lvl="0"/>
            <a:r>
              <a:rPr lang="en-US" sz="3600" b="1" dirty="0"/>
              <a:t>What is one problem/issue that your organization would like to see addressed as part of this project?</a:t>
            </a:r>
          </a:p>
        </p:txBody>
      </p:sp>
      <p:graphicFrame>
        <p:nvGraphicFramePr>
          <p:cNvPr id="4" name="Diagram 3"/>
          <p:cNvGraphicFramePr/>
          <p:nvPr>
            <p:extLst>
              <p:ext uri="{D42A27DB-BD31-4B8C-83A1-F6EECF244321}">
                <p14:modId xmlns:p14="http://schemas.microsoft.com/office/powerpoint/2010/main" val="3175594649"/>
              </p:ext>
            </p:extLst>
          </p:nvPr>
        </p:nvGraphicFramePr>
        <p:xfrm>
          <a:off x="1289539" y="410308"/>
          <a:ext cx="9612923" cy="5498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0057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B053985-0853-4F1E-85A6-D48F2AC5EA86}" type="slidenum">
              <a:rPr lang="en-US" smtClean="0"/>
              <a:t>21</a:t>
            </a:fld>
            <a:endParaRPr lang="en-US"/>
          </a:p>
        </p:txBody>
      </p:sp>
      <p:sp>
        <p:nvSpPr>
          <p:cNvPr id="3" name="Rectangle 2"/>
          <p:cNvSpPr/>
          <p:nvPr/>
        </p:nvSpPr>
        <p:spPr>
          <a:xfrm>
            <a:off x="420623" y="1166842"/>
            <a:ext cx="5248657" cy="2246769"/>
          </a:xfrm>
          <a:prstGeom prst="rect">
            <a:avLst/>
          </a:prstGeom>
        </p:spPr>
        <p:txBody>
          <a:bodyPr wrap="square">
            <a:spAutoFit/>
          </a:bodyPr>
          <a:lstStyle/>
          <a:p>
            <a:r>
              <a:rPr lang="en-US" sz="2800" dirty="0"/>
              <a:t>Paloma </a:t>
            </a:r>
            <a:r>
              <a:rPr lang="en-US" sz="2800" dirty="0" err="1"/>
              <a:t>Merodio</a:t>
            </a:r>
            <a:r>
              <a:rPr lang="en-US" sz="2800" dirty="0"/>
              <a:t> </a:t>
            </a:r>
            <a:r>
              <a:rPr lang="en-US" sz="2800" dirty="0" smtClean="0"/>
              <a:t>Gómez</a:t>
            </a:r>
            <a:endParaRPr lang="en-US" sz="2800" dirty="0"/>
          </a:p>
          <a:p>
            <a:r>
              <a:rPr lang="en-US" sz="2800" dirty="0" err="1"/>
              <a:t>Presidente</a:t>
            </a:r>
            <a:r>
              <a:rPr lang="en-US" sz="2800" dirty="0"/>
              <a:t>                                                                   </a:t>
            </a:r>
            <a:endParaRPr lang="en-US" sz="2800" dirty="0" smtClean="0"/>
          </a:p>
          <a:p>
            <a:r>
              <a:rPr lang="en-US" sz="2800" dirty="0" smtClean="0"/>
              <a:t>UN-GGIM: </a:t>
            </a:r>
            <a:r>
              <a:rPr lang="en-US" sz="2800" dirty="0" err="1" smtClean="0"/>
              <a:t>Américas</a:t>
            </a:r>
            <a:endParaRPr lang="en-US" sz="2800" dirty="0" smtClean="0"/>
          </a:p>
          <a:p>
            <a:r>
              <a:rPr lang="en-US" sz="2800" dirty="0" smtClean="0">
                <a:hlinkClick r:id="rId3"/>
              </a:rPr>
              <a:t>paloma.merodio@inegi.org.mx</a:t>
            </a:r>
            <a:r>
              <a:rPr lang="en-US" sz="2800" dirty="0" smtClean="0"/>
              <a:t>	 </a:t>
            </a:r>
          </a:p>
          <a:p>
            <a:r>
              <a:rPr lang="en-US" sz="2800" dirty="0" smtClean="0"/>
              <a:t>(</a:t>
            </a:r>
            <a:r>
              <a:rPr lang="en-US" sz="2800" dirty="0"/>
              <a:t>52) 5278.1000 ext. </a:t>
            </a:r>
            <a:r>
              <a:rPr lang="en-US" sz="2800" dirty="0" smtClean="0"/>
              <a:t>1557</a:t>
            </a:r>
            <a:endParaRPr lang="en-US" sz="2800" dirty="0"/>
          </a:p>
        </p:txBody>
      </p:sp>
      <p:sp>
        <p:nvSpPr>
          <p:cNvPr id="5" name="Rectangle 4"/>
          <p:cNvSpPr/>
          <p:nvPr/>
        </p:nvSpPr>
        <p:spPr>
          <a:xfrm>
            <a:off x="5888736" y="1166841"/>
            <a:ext cx="6096000" cy="2246769"/>
          </a:xfrm>
          <a:prstGeom prst="rect">
            <a:avLst/>
          </a:prstGeom>
        </p:spPr>
        <p:txBody>
          <a:bodyPr>
            <a:spAutoFit/>
          </a:bodyPr>
          <a:lstStyle/>
          <a:p>
            <a:r>
              <a:rPr lang="en-US" sz="2800" dirty="0"/>
              <a:t>Deirdre </a:t>
            </a:r>
            <a:r>
              <a:rPr lang="en-US" sz="2800" dirty="0" err="1"/>
              <a:t>Dalpiaz</a:t>
            </a:r>
            <a:r>
              <a:rPr lang="en-US" sz="2800" dirty="0"/>
              <a:t> Bishop                                                                </a:t>
            </a:r>
          </a:p>
          <a:p>
            <a:r>
              <a:rPr lang="en-US" sz="2800" dirty="0" smtClean="0"/>
              <a:t>President</a:t>
            </a:r>
            <a:endParaRPr lang="en-US" sz="2800" dirty="0"/>
          </a:p>
          <a:p>
            <a:r>
              <a:rPr lang="en-US" sz="2800" dirty="0" smtClean="0"/>
              <a:t>United States National Section of PAIGH</a:t>
            </a:r>
            <a:endParaRPr lang="en-US" sz="2800" dirty="0"/>
          </a:p>
          <a:p>
            <a:r>
              <a:rPr lang="en-US" sz="2800" dirty="0" smtClean="0">
                <a:hlinkClick r:id="rId4"/>
              </a:rPr>
              <a:t>deirdre.dalpiaz.bishop@census.gov</a:t>
            </a:r>
            <a:endParaRPr lang="en-US" sz="2800" dirty="0" smtClean="0"/>
          </a:p>
          <a:p>
            <a:r>
              <a:rPr lang="en-US" sz="2800" dirty="0" smtClean="0"/>
              <a:t>(</a:t>
            </a:r>
            <a:r>
              <a:rPr lang="en-US" sz="2800" dirty="0"/>
              <a:t>301) 763.1696 </a:t>
            </a:r>
          </a:p>
        </p:txBody>
      </p:sp>
    </p:spTree>
    <p:extLst>
      <p:ext uri="{BB962C8B-B14F-4D97-AF65-F5344CB8AC3E}">
        <p14:creationId xmlns:p14="http://schemas.microsoft.com/office/powerpoint/2010/main" val="149645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251440"/>
            <a:ext cx="10515600" cy="732155"/>
          </a:xfrm>
        </p:spPr>
        <p:txBody>
          <a:bodyPr>
            <a:normAutofit/>
          </a:bodyPr>
          <a:lstStyle/>
          <a:p>
            <a:r>
              <a:rPr lang="en-US" sz="4000" b="1" dirty="0" smtClean="0"/>
              <a:t>Why is data integration important?</a:t>
            </a:r>
            <a:endParaRPr lang="en-US" sz="4000" b="1" dirty="0"/>
          </a:p>
        </p:txBody>
      </p:sp>
      <p:sp>
        <p:nvSpPr>
          <p:cNvPr id="6" name="Content Placeholder 5"/>
          <p:cNvSpPr>
            <a:spLocks noGrp="1"/>
          </p:cNvSpPr>
          <p:nvPr>
            <p:ph idx="1"/>
          </p:nvPr>
        </p:nvSpPr>
        <p:spPr>
          <a:xfrm>
            <a:off x="302870" y="2066870"/>
            <a:ext cx="11725155" cy="2863946"/>
          </a:xfrm>
        </p:spPr>
        <p:txBody>
          <a:bodyPr>
            <a:noAutofit/>
          </a:bodyPr>
          <a:lstStyle/>
          <a:p>
            <a:pPr lvl="1">
              <a:lnSpc>
                <a:spcPct val="100000"/>
              </a:lnSpc>
            </a:pPr>
            <a:r>
              <a:rPr lang="en-US" sz="3200" dirty="0"/>
              <a:t>Increasing knowledge sharing nationally and regionally</a:t>
            </a:r>
          </a:p>
          <a:p>
            <a:pPr lvl="1">
              <a:lnSpc>
                <a:spcPct val="100000"/>
              </a:lnSpc>
            </a:pPr>
            <a:r>
              <a:rPr lang="en-US" sz="3200" dirty="0" smtClean="0"/>
              <a:t>Building relationships that continue collaboration beyond the project timeline</a:t>
            </a:r>
          </a:p>
          <a:p>
            <a:pPr lvl="1">
              <a:lnSpc>
                <a:spcPct val="100000"/>
              </a:lnSpc>
            </a:pPr>
            <a:r>
              <a:rPr lang="en-US" sz="3200" dirty="0" smtClean="0"/>
              <a:t>Encouraging innovation for data analyses and visualization</a:t>
            </a:r>
          </a:p>
          <a:p>
            <a:pPr lvl="1">
              <a:lnSpc>
                <a:spcPct val="100000"/>
              </a:lnSpc>
            </a:pPr>
            <a:r>
              <a:rPr lang="en-US" sz="3200" dirty="0"/>
              <a:t>Informing decision makers</a:t>
            </a:r>
          </a:p>
          <a:p>
            <a:pPr lvl="1">
              <a:lnSpc>
                <a:spcPct val="100000"/>
              </a:lnSpc>
            </a:pPr>
            <a:endParaRPr lang="en-US" sz="3200" dirty="0" smtClean="0"/>
          </a:p>
          <a:p>
            <a:pPr lvl="1"/>
            <a:endParaRPr lang="en-US" dirty="0" smtClean="0"/>
          </a:p>
          <a:p>
            <a:pPr marL="0" indent="0">
              <a:buNone/>
            </a:pPr>
            <a:endParaRPr lang="en-US" sz="24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53985-0853-4F1E-85A6-D48F2AC5EA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09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053985-0853-4F1E-85A6-D48F2AC5EA86}" type="slidenum">
              <a:rPr lang="en-US" smtClean="0"/>
              <a:t>4</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 y="133003"/>
            <a:ext cx="11188931" cy="5792602"/>
          </a:xfrm>
          <a:prstGeom prst="rect">
            <a:avLst/>
          </a:prstGeom>
        </p:spPr>
      </p:pic>
    </p:spTree>
    <p:extLst>
      <p:ext uri="{BB962C8B-B14F-4D97-AF65-F5344CB8AC3E}">
        <p14:creationId xmlns:p14="http://schemas.microsoft.com/office/powerpoint/2010/main" val="3945167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36330" y="155932"/>
            <a:ext cx="6959600" cy="434975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13" name="Imagen 12"/>
          <p:cNvPicPr>
            <a:picLocks noChangeAspect="1"/>
          </p:cNvPicPr>
          <p:nvPr/>
        </p:nvPicPr>
        <p:blipFill>
          <a:blip r:embed="rId4"/>
          <a:stretch>
            <a:fillRect/>
          </a:stretch>
        </p:blipFill>
        <p:spPr>
          <a:xfrm>
            <a:off x="3391694" y="1423631"/>
            <a:ext cx="5937835" cy="3711147"/>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18" name="Imagen 17"/>
          <p:cNvPicPr>
            <a:picLocks noChangeAspect="1"/>
          </p:cNvPicPr>
          <p:nvPr/>
        </p:nvPicPr>
        <p:blipFill>
          <a:blip r:embed="rId5"/>
          <a:stretch>
            <a:fillRect/>
          </a:stretch>
        </p:blipFill>
        <p:spPr>
          <a:xfrm>
            <a:off x="7959726" y="3438379"/>
            <a:ext cx="4696100" cy="2935063"/>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sp>
        <p:nvSpPr>
          <p:cNvPr id="22" name="Forma libre 21"/>
          <p:cNvSpPr/>
          <p:nvPr/>
        </p:nvSpPr>
        <p:spPr>
          <a:xfrm>
            <a:off x="8462963" y="657225"/>
            <a:ext cx="3124200" cy="4281488"/>
          </a:xfrm>
          <a:custGeom>
            <a:avLst/>
            <a:gdLst>
              <a:gd name="connsiteX0" fmla="*/ 0 w 3124200"/>
              <a:gd name="connsiteY0" fmla="*/ 3476625 h 4281488"/>
              <a:gd name="connsiteX1" fmla="*/ 823912 w 3124200"/>
              <a:gd name="connsiteY1" fmla="*/ 0 h 4281488"/>
              <a:gd name="connsiteX2" fmla="*/ 3124200 w 3124200"/>
              <a:gd name="connsiteY2" fmla="*/ 2038350 h 4281488"/>
              <a:gd name="connsiteX3" fmla="*/ 814387 w 3124200"/>
              <a:gd name="connsiteY3" fmla="*/ 4281488 h 4281488"/>
              <a:gd name="connsiteX4" fmla="*/ 752475 w 3124200"/>
              <a:gd name="connsiteY4" fmla="*/ 3357563 h 4281488"/>
              <a:gd name="connsiteX5" fmla="*/ 0 w 3124200"/>
              <a:gd name="connsiteY5" fmla="*/ 3476625 h 428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4281488">
                <a:moveTo>
                  <a:pt x="0" y="3476625"/>
                </a:moveTo>
                <a:lnTo>
                  <a:pt x="823912" y="0"/>
                </a:lnTo>
                <a:lnTo>
                  <a:pt x="3124200" y="2038350"/>
                </a:lnTo>
                <a:lnTo>
                  <a:pt x="814387" y="4281488"/>
                </a:lnTo>
                <a:lnTo>
                  <a:pt x="752475" y="3357563"/>
                </a:lnTo>
                <a:lnTo>
                  <a:pt x="0" y="3476625"/>
                </a:lnTo>
                <a:close/>
              </a:path>
            </a:pathLst>
          </a:custGeom>
          <a:solidFill>
            <a:srgbClr val="BFBFB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p:cNvPicPr>
            <a:picLocks noChangeAspect="1"/>
          </p:cNvPicPr>
          <p:nvPr/>
        </p:nvPicPr>
        <p:blipFill rotWithShape="1">
          <a:blip r:embed="rId6"/>
          <a:srcRect l="1042" t="13556" r="78958" b="55222"/>
          <a:stretch/>
        </p:blipFill>
        <p:spPr>
          <a:xfrm>
            <a:off x="9150919" y="421338"/>
            <a:ext cx="2581821" cy="2519069"/>
          </a:xfrm>
          <a:prstGeom prst="rect">
            <a:avLst/>
          </a:prstGeom>
          <a:effectLst/>
          <a:scene3d>
            <a:camera prst="isometricOffAxis1Right"/>
            <a:lightRig rig="threePt" dir="t"/>
          </a:scene3d>
        </p:spPr>
      </p:pic>
      <p:pic>
        <p:nvPicPr>
          <p:cNvPr id="23" name="Imagen 22"/>
          <p:cNvPicPr>
            <a:picLocks noChangeAspect="1"/>
          </p:cNvPicPr>
          <p:nvPr/>
        </p:nvPicPr>
        <p:blipFill>
          <a:blip r:embed="rId7"/>
          <a:stretch>
            <a:fillRect/>
          </a:stretch>
        </p:blipFill>
        <p:spPr>
          <a:xfrm>
            <a:off x="11174177" y="560744"/>
            <a:ext cx="323850" cy="409575"/>
          </a:xfrm>
          <a:prstGeom prst="rect">
            <a:avLst/>
          </a:prstGeom>
          <a:effectLst/>
          <a:scene3d>
            <a:camera prst="isometricOffAxis1Right"/>
            <a:lightRig rig="threePt" dir="t"/>
          </a:scene3d>
        </p:spPr>
      </p:pic>
    </p:spTree>
    <p:extLst>
      <p:ext uri="{BB962C8B-B14F-4D97-AF65-F5344CB8AC3E}">
        <p14:creationId xmlns:p14="http://schemas.microsoft.com/office/powerpoint/2010/main" val="3396144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9292" y="194999"/>
            <a:ext cx="10515600" cy="788044"/>
          </a:xfrm>
        </p:spPr>
        <p:txBody>
          <a:bodyPr>
            <a:normAutofit/>
          </a:bodyPr>
          <a:lstStyle/>
          <a:p>
            <a:r>
              <a:rPr lang="en-US" sz="4000" b="1" dirty="0" smtClean="0"/>
              <a:t>Project Objectives</a:t>
            </a:r>
            <a:endParaRPr lang="en-US" sz="4000" b="1" dirty="0"/>
          </a:p>
        </p:txBody>
      </p:sp>
      <p:grpSp>
        <p:nvGrpSpPr>
          <p:cNvPr id="12" name="Group 11"/>
          <p:cNvGrpSpPr/>
          <p:nvPr/>
        </p:nvGrpSpPr>
        <p:grpSpPr>
          <a:xfrm>
            <a:off x="1374716" y="1222996"/>
            <a:ext cx="3724979" cy="4426444"/>
            <a:chOff x="962025" y="1838325"/>
            <a:chExt cx="2686050" cy="3174316"/>
          </a:xfrm>
        </p:grpSpPr>
        <p:sp>
          <p:nvSpPr>
            <p:cNvPr id="32" name="Oval 31"/>
            <p:cNvSpPr/>
            <p:nvPr/>
          </p:nvSpPr>
          <p:spPr>
            <a:xfrm>
              <a:off x="984406" y="4756143"/>
              <a:ext cx="2365944" cy="256498"/>
            </a:xfrm>
            <a:prstGeom prst="ellipse">
              <a:avLst/>
            </a:prstGeom>
            <a:solidFill>
              <a:schemeClr val="tx1">
                <a:lumMod val="95000"/>
                <a:lumOff val="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Alternate Process 29"/>
            <p:cNvSpPr/>
            <p:nvPr/>
          </p:nvSpPr>
          <p:spPr>
            <a:xfrm rot="20580000" flipH="1" flipV="1">
              <a:off x="2796629" y="3972167"/>
              <a:ext cx="92973" cy="918933"/>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Alternate Process 28"/>
            <p:cNvSpPr/>
            <p:nvPr/>
          </p:nvSpPr>
          <p:spPr>
            <a:xfrm rot="720000">
              <a:off x="1376750" y="3972168"/>
              <a:ext cx="92973" cy="918933"/>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Alternate Process 27"/>
            <p:cNvSpPr/>
            <p:nvPr/>
          </p:nvSpPr>
          <p:spPr>
            <a:xfrm flipH="1">
              <a:off x="2067506" y="4185331"/>
              <a:ext cx="94783" cy="81622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rot="19320000">
              <a:off x="962025" y="1838325"/>
              <a:ext cx="2686050" cy="2206533"/>
              <a:chOff x="962025" y="2019300"/>
              <a:chExt cx="2287411" cy="1819276"/>
            </a:xfrm>
          </p:grpSpPr>
          <p:sp>
            <p:nvSpPr>
              <p:cNvPr id="17" name="Freeform 16"/>
              <p:cNvSpPr/>
              <p:nvPr/>
            </p:nvSpPr>
            <p:spPr>
              <a:xfrm rot="5400000" flipH="1">
                <a:off x="3196802" y="2873147"/>
                <a:ext cx="18288" cy="86980"/>
              </a:xfrm>
              <a:custGeom>
                <a:avLst/>
                <a:gdLst>
                  <a:gd name="connsiteX0" fmla="*/ 18288 w 18288"/>
                  <a:gd name="connsiteY0" fmla="*/ 86980 h 86980"/>
                  <a:gd name="connsiteX1" fmla="*/ 18288 w 18288"/>
                  <a:gd name="connsiteY1" fmla="*/ 3048 h 86980"/>
                  <a:gd name="connsiteX2" fmla="*/ 15240 w 18288"/>
                  <a:gd name="connsiteY2" fmla="*/ 0 h 86980"/>
                  <a:gd name="connsiteX3" fmla="*/ 3048 w 18288"/>
                  <a:gd name="connsiteY3" fmla="*/ 0 h 86980"/>
                  <a:gd name="connsiteX4" fmla="*/ 0 w 18288"/>
                  <a:gd name="connsiteY4" fmla="*/ 3048 h 86980"/>
                  <a:gd name="connsiteX5" fmla="*/ 0 w 18288"/>
                  <a:gd name="connsiteY5" fmla="*/ 86980 h 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 h="86980">
                    <a:moveTo>
                      <a:pt x="18288" y="86980"/>
                    </a:moveTo>
                    <a:lnTo>
                      <a:pt x="18288" y="3048"/>
                    </a:lnTo>
                    <a:cubicBezTo>
                      <a:pt x="18288" y="1365"/>
                      <a:pt x="16923" y="0"/>
                      <a:pt x="15240" y="0"/>
                    </a:cubicBezTo>
                    <a:lnTo>
                      <a:pt x="3048" y="0"/>
                    </a:lnTo>
                    <a:cubicBezTo>
                      <a:pt x="1365" y="0"/>
                      <a:pt x="0" y="1365"/>
                      <a:pt x="0" y="3048"/>
                    </a:cubicBezTo>
                    <a:lnTo>
                      <a:pt x="0" y="86980"/>
                    </a:lnTo>
                    <a:close/>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p:cNvGrpSpPr/>
              <p:nvPr/>
            </p:nvGrpSpPr>
            <p:grpSpPr>
              <a:xfrm>
                <a:off x="962025" y="2019300"/>
                <a:ext cx="1876425" cy="1819276"/>
                <a:chOff x="962025" y="1371600"/>
                <a:chExt cx="1876425" cy="1819276"/>
              </a:xfrm>
            </p:grpSpPr>
            <p:sp>
              <p:nvSpPr>
                <p:cNvPr id="6" name="Oval 5"/>
                <p:cNvSpPr/>
                <p:nvPr/>
              </p:nvSpPr>
              <p:spPr>
                <a:xfrm>
                  <a:off x="962025" y="1371600"/>
                  <a:ext cx="1876425" cy="181927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71575" y="1552575"/>
                  <a:ext cx="1447800" cy="14287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365083" y="1766599"/>
                  <a:ext cx="1066800" cy="9858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714498" y="2057399"/>
                  <a:ext cx="419102" cy="40957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1874724" y="2907268"/>
                <a:ext cx="18288" cy="902731"/>
              </a:xfrm>
              <a:prstGeom prst="roundRect">
                <a:avLst/>
              </a:prstGeom>
              <a:solidFill>
                <a:schemeClr val="dk1">
                  <a:alpha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ounded Rectangle 12"/>
              <p:cNvSpPr/>
              <p:nvPr/>
            </p:nvSpPr>
            <p:spPr>
              <a:xfrm rot="5400000" flipH="1">
                <a:off x="2515581" y="2280540"/>
                <a:ext cx="18288" cy="1271746"/>
              </a:xfrm>
              <a:prstGeom prst="round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Isosceles Triangle 19"/>
              <p:cNvSpPr/>
              <p:nvPr/>
            </p:nvSpPr>
            <p:spPr>
              <a:xfrm rot="15102550">
                <a:off x="3076387" y="2819599"/>
                <a:ext cx="76297" cy="15591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976300">
                <a:off x="3072194" y="2861895"/>
                <a:ext cx="88467" cy="1437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6264434" y="2375726"/>
            <a:ext cx="4860766" cy="978189"/>
            <a:chOff x="5064284" y="2578227"/>
            <a:chExt cx="4082404" cy="775688"/>
          </a:xfrm>
        </p:grpSpPr>
        <p:sp>
          <p:nvSpPr>
            <p:cNvPr id="34" name="Flowchart: Alternate Process 33"/>
            <p:cNvSpPr/>
            <p:nvPr/>
          </p:nvSpPr>
          <p:spPr>
            <a:xfrm>
              <a:off x="5121434" y="2587752"/>
              <a:ext cx="4025254" cy="728416"/>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064284" y="2578227"/>
              <a:ext cx="793591" cy="775688"/>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241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19701" y="2735392"/>
              <a:ext cx="495300" cy="465008"/>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56142" y="2822511"/>
              <a:ext cx="2764674" cy="219656"/>
            </a:xfrm>
            <a:prstGeom prst="rect">
              <a:avLst/>
            </a:prstGeom>
            <a:noFill/>
          </p:spPr>
          <p:txBody>
            <a:bodyPr wrap="square" rtlCol="0">
              <a:spAutoFit/>
            </a:bodyPr>
            <a:lstStyle/>
            <a:p>
              <a:endParaRPr lang="en-US" sz="1200" b="1" dirty="0">
                <a:solidFill>
                  <a:schemeClr val="bg2">
                    <a:lumMod val="90000"/>
                  </a:schemeClr>
                </a:solidFill>
              </a:endParaRPr>
            </a:p>
          </p:txBody>
        </p:sp>
      </p:grpSp>
      <p:grpSp>
        <p:nvGrpSpPr>
          <p:cNvPr id="24" name="Group 23"/>
          <p:cNvGrpSpPr/>
          <p:nvPr/>
        </p:nvGrpSpPr>
        <p:grpSpPr>
          <a:xfrm>
            <a:off x="6293012" y="3498697"/>
            <a:ext cx="4860765" cy="978189"/>
            <a:chOff x="5088284" y="2608439"/>
            <a:chExt cx="4082403" cy="775688"/>
          </a:xfrm>
        </p:grpSpPr>
        <p:sp>
          <p:nvSpPr>
            <p:cNvPr id="26" name="Flowchart: Alternate Process 33"/>
            <p:cNvSpPr/>
            <p:nvPr/>
          </p:nvSpPr>
          <p:spPr>
            <a:xfrm>
              <a:off x="5145433" y="2617964"/>
              <a:ext cx="4025254" cy="72841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088284" y="2608439"/>
              <a:ext cx="793591" cy="775688"/>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241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243701" y="2765604"/>
              <a:ext cx="495300" cy="46500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302698" y="1298261"/>
            <a:ext cx="4892194" cy="4374087"/>
            <a:chOff x="6302698" y="1275353"/>
            <a:chExt cx="4892194" cy="4374087"/>
          </a:xfrm>
        </p:grpSpPr>
        <p:grpSp>
          <p:nvGrpSpPr>
            <p:cNvPr id="37" name="Group 36"/>
            <p:cNvGrpSpPr/>
            <p:nvPr/>
          </p:nvGrpSpPr>
          <p:grpSpPr>
            <a:xfrm>
              <a:off x="6334126" y="4671251"/>
              <a:ext cx="4860766" cy="978189"/>
              <a:chOff x="5064284" y="2578227"/>
              <a:chExt cx="4082404" cy="775688"/>
            </a:xfrm>
          </p:grpSpPr>
          <p:sp>
            <p:nvSpPr>
              <p:cNvPr id="38" name="Flowchart: Alternate Process 33"/>
              <p:cNvSpPr/>
              <p:nvPr/>
            </p:nvSpPr>
            <p:spPr>
              <a:xfrm>
                <a:off x="5121434" y="2587752"/>
                <a:ext cx="4025254" cy="72841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064284" y="2578227"/>
                <a:ext cx="793591" cy="775688"/>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241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19701" y="2735392"/>
                <a:ext cx="495300" cy="465008"/>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302698" y="1275353"/>
              <a:ext cx="4860766" cy="978189"/>
              <a:chOff x="5064284" y="2578227"/>
              <a:chExt cx="4082404" cy="775688"/>
            </a:xfrm>
          </p:grpSpPr>
          <p:sp>
            <p:nvSpPr>
              <p:cNvPr id="44" name="Flowchart: Alternate Process 33"/>
              <p:cNvSpPr/>
              <p:nvPr/>
            </p:nvSpPr>
            <p:spPr>
              <a:xfrm>
                <a:off x="5121434" y="2587752"/>
                <a:ext cx="4025254" cy="728416"/>
              </a:xfrm>
              <a:prstGeom prst="roundRect">
                <a:avLst>
                  <a:gd name="adj" fmla="val 50000"/>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064284" y="2578227"/>
                <a:ext cx="793591" cy="775688"/>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241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19701" y="2735392"/>
                <a:ext cx="495300" cy="465008"/>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7364600" y="1412189"/>
              <a:ext cx="3650923" cy="646331"/>
            </a:xfrm>
            <a:prstGeom prst="rect">
              <a:avLst/>
            </a:prstGeom>
            <a:noFill/>
          </p:spPr>
          <p:txBody>
            <a:bodyPr wrap="square" rtlCol="0">
              <a:spAutoFit/>
            </a:bodyPr>
            <a:lstStyle/>
            <a:p>
              <a:r>
                <a:rPr lang="en-US" b="1" dirty="0" smtClean="0">
                  <a:solidFill>
                    <a:schemeClr val="bg1"/>
                  </a:solidFill>
                </a:rPr>
                <a:t>GATHER PARTICIPANTS AND  KNOWLEDGE</a:t>
              </a:r>
              <a:endParaRPr lang="en-US" b="1" dirty="0">
                <a:solidFill>
                  <a:schemeClr val="bg1"/>
                </a:solidFill>
              </a:endParaRPr>
            </a:p>
          </p:txBody>
        </p:sp>
        <p:sp>
          <p:nvSpPr>
            <p:cNvPr id="50" name="TextBox 49"/>
            <p:cNvSpPr txBox="1"/>
            <p:nvPr/>
          </p:nvSpPr>
          <p:spPr>
            <a:xfrm>
              <a:off x="7364600" y="2410336"/>
              <a:ext cx="3522639" cy="923330"/>
            </a:xfrm>
            <a:prstGeom prst="rect">
              <a:avLst/>
            </a:prstGeom>
            <a:noFill/>
          </p:spPr>
          <p:txBody>
            <a:bodyPr wrap="square" rtlCol="0">
              <a:spAutoFit/>
            </a:bodyPr>
            <a:lstStyle/>
            <a:p>
              <a:r>
                <a:rPr lang="en-US" b="1" dirty="0" smtClean="0">
                  <a:solidFill>
                    <a:schemeClr val="bg1"/>
                  </a:solidFill>
                </a:rPr>
                <a:t>IDENTIFY PROBLEMS, PRIORITIES, &amp; INNOVATIVE INTEGRATION METHODS</a:t>
              </a:r>
              <a:endParaRPr lang="en-US" b="1" dirty="0">
                <a:solidFill>
                  <a:schemeClr val="bg1"/>
                </a:solidFill>
              </a:endParaRPr>
            </a:p>
          </p:txBody>
        </p:sp>
        <p:sp>
          <p:nvSpPr>
            <p:cNvPr id="51" name="TextBox 50"/>
            <p:cNvSpPr txBox="1"/>
            <p:nvPr/>
          </p:nvSpPr>
          <p:spPr>
            <a:xfrm>
              <a:off x="7326336" y="3650886"/>
              <a:ext cx="3522639" cy="646331"/>
            </a:xfrm>
            <a:prstGeom prst="rect">
              <a:avLst/>
            </a:prstGeom>
            <a:noFill/>
          </p:spPr>
          <p:txBody>
            <a:bodyPr wrap="square" rtlCol="0">
              <a:spAutoFit/>
            </a:bodyPr>
            <a:lstStyle/>
            <a:p>
              <a:r>
                <a:rPr lang="en-US" b="1" dirty="0" smtClean="0">
                  <a:solidFill>
                    <a:schemeClr val="bg1"/>
                  </a:solidFill>
                </a:rPr>
                <a:t>COALITION AND AWARENESS BUILDING</a:t>
              </a:r>
              <a:endParaRPr lang="en-US" b="1" dirty="0">
                <a:solidFill>
                  <a:schemeClr val="bg1"/>
                </a:solidFill>
              </a:endParaRPr>
            </a:p>
          </p:txBody>
        </p:sp>
        <p:sp>
          <p:nvSpPr>
            <p:cNvPr id="52" name="TextBox 51"/>
            <p:cNvSpPr txBox="1"/>
            <p:nvPr/>
          </p:nvSpPr>
          <p:spPr>
            <a:xfrm>
              <a:off x="7347071" y="4880218"/>
              <a:ext cx="3643447" cy="369332"/>
            </a:xfrm>
            <a:prstGeom prst="rect">
              <a:avLst/>
            </a:prstGeom>
            <a:noFill/>
          </p:spPr>
          <p:txBody>
            <a:bodyPr wrap="square" rtlCol="0">
              <a:spAutoFit/>
            </a:bodyPr>
            <a:lstStyle/>
            <a:p>
              <a:r>
                <a:rPr lang="en-US" b="1" dirty="0" smtClean="0">
                  <a:solidFill>
                    <a:schemeClr val="bg1"/>
                  </a:solidFill>
                </a:rPr>
                <a:t>DEVELOP PLANS AND REPORTS</a:t>
              </a:r>
              <a:endParaRPr lang="en-US" b="1" dirty="0">
                <a:solidFill>
                  <a:schemeClr val="bg1"/>
                </a:solidFill>
              </a:endParaRPr>
            </a:p>
          </p:txBody>
        </p:sp>
      </p:grpSp>
      <p:sp>
        <p:nvSpPr>
          <p:cNvPr id="10" name="Slide Number Placeholder 9"/>
          <p:cNvSpPr>
            <a:spLocks noGrp="1"/>
          </p:cNvSpPr>
          <p:nvPr>
            <p:ph type="sldNum" sz="quarter" idx="12"/>
          </p:nvPr>
        </p:nvSpPr>
        <p:spPr/>
        <p:txBody>
          <a:bodyPr/>
          <a:lstStyle/>
          <a:p>
            <a:fld id="{7B053985-0853-4F1E-85A6-D48F2AC5EA86}" type="slidenum">
              <a:rPr lang="en-US" smtClean="0"/>
              <a:t>6</a:t>
            </a:fld>
            <a:endParaRPr lang="en-US"/>
          </a:p>
        </p:txBody>
      </p:sp>
    </p:spTree>
    <p:extLst>
      <p:ext uri="{BB962C8B-B14F-4D97-AF65-F5344CB8AC3E}">
        <p14:creationId xmlns:p14="http://schemas.microsoft.com/office/powerpoint/2010/main" val="2648983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3618" y="334862"/>
            <a:ext cx="9162168" cy="647700"/>
          </a:xfrm>
        </p:spPr>
        <p:txBody>
          <a:bodyPr>
            <a:noAutofit/>
          </a:bodyPr>
          <a:lstStyle/>
          <a:p>
            <a:r>
              <a:rPr lang="en-US" sz="4000" b="1" dirty="0" smtClean="0"/>
              <a:t>Executive Partners and Collaborators</a:t>
            </a:r>
            <a:endParaRPr lang="en-US" sz="4000" b="1" dirty="0"/>
          </a:p>
        </p:txBody>
      </p:sp>
      <p:sp>
        <p:nvSpPr>
          <p:cNvPr id="4" name="Text Placeholder 3"/>
          <p:cNvSpPr>
            <a:spLocks noGrp="1"/>
          </p:cNvSpPr>
          <p:nvPr>
            <p:ph type="body" sz="half" idx="2"/>
          </p:nvPr>
        </p:nvSpPr>
        <p:spPr>
          <a:xfrm>
            <a:off x="839788" y="1433427"/>
            <a:ext cx="7283132" cy="3946294"/>
          </a:xfrm>
        </p:spPr>
        <p:txBody>
          <a:bodyPr>
            <a:normAutofit/>
          </a:bodyPr>
          <a:lstStyle/>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PAIGH</a:t>
            </a:r>
          </a:p>
          <a:p>
            <a:pPr marL="285750" indent="-285750">
              <a:buFont typeface="Arial" panose="020B0604020202020204" pitchFamily="34" charset="0"/>
              <a:buChar char="•"/>
            </a:pPr>
            <a:r>
              <a:rPr lang="en-US" sz="2800" dirty="0" smtClean="0"/>
              <a:t>UN-GGIM: Americas</a:t>
            </a:r>
          </a:p>
          <a:p>
            <a:pPr marL="285750" indent="-285750">
              <a:buFont typeface="Arial" panose="020B0604020202020204" pitchFamily="34" charset="0"/>
              <a:buChar char="•"/>
            </a:pPr>
            <a:r>
              <a:rPr lang="en-US" sz="2800" dirty="0" smtClean="0"/>
              <a:t>ECLAC</a:t>
            </a:r>
          </a:p>
          <a:p>
            <a:pPr marL="285750" indent="-285750">
              <a:buFont typeface="Arial" panose="020B0604020202020204" pitchFamily="34" charset="0"/>
              <a:buChar char="•"/>
            </a:pPr>
            <a:r>
              <a:rPr lang="en-US" sz="2800" dirty="0" smtClean="0"/>
              <a:t>The Center for Geographic Information (CNIG) of the National Geographic Institute (NGI) of Spain</a:t>
            </a:r>
          </a:p>
          <a:p>
            <a:pPr marL="285750" indent="-285750">
              <a:buFont typeface="Arial" panose="020B0604020202020204" pitchFamily="34" charset="0"/>
              <a:buChar char="•"/>
            </a:pPr>
            <a:endParaRPr lang="en-US" sz="2000" dirty="0"/>
          </a:p>
        </p:txBody>
      </p:sp>
      <p:pic>
        <p:nvPicPr>
          <p:cNvPr id="7" name="Picture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43834" y="1947103"/>
            <a:ext cx="2248348" cy="2405103"/>
          </a:xfrm>
          <a:prstGeom prst="rect">
            <a:avLst/>
          </a:prstGeom>
        </p:spPr>
      </p:pic>
      <p:grpSp>
        <p:nvGrpSpPr>
          <p:cNvPr id="3" name="Group 2"/>
          <p:cNvGrpSpPr/>
          <p:nvPr/>
        </p:nvGrpSpPr>
        <p:grpSpPr>
          <a:xfrm>
            <a:off x="9519475" y="1693072"/>
            <a:ext cx="1608914" cy="2913165"/>
            <a:chOff x="9501045" y="1433428"/>
            <a:chExt cx="1608914" cy="2913165"/>
          </a:xfrm>
        </p:grpSpPr>
        <p:sp>
          <p:nvSpPr>
            <p:cNvPr id="9" name="TextBox 8"/>
            <p:cNvSpPr txBox="1"/>
            <p:nvPr/>
          </p:nvSpPr>
          <p:spPr>
            <a:xfrm>
              <a:off x="9575315" y="1433428"/>
              <a:ext cx="1460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Calibri" panose="020F0502020204030204"/>
                  <a:ea typeface="+mn-ea"/>
                  <a:cs typeface="+mn-cs"/>
                </a:rPr>
                <a:t>$13,205</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TextBox 9"/>
            <p:cNvSpPr txBox="1"/>
            <p:nvPr/>
          </p:nvSpPr>
          <p:spPr>
            <a:xfrm>
              <a:off x="9501045" y="3977261"/>
              <a:ext cx="16089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10/23/2018</a:t>
              </a: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7B053985-0853-4F1E-85A6-D48F2AC5EA86}" type="slidenum">
              <a:rPr lang="en-US" smtClean="0"/>
              <a:t>7</a:t>
            </a:fld>
            <a:endParaRPr lang="en-US"/>
          </a:p>
        </p:txBody>
      </p:sp>
    </p:spTree>
    <p:extLst>
      <p:ext uri="{BB962C8B-B14F-4D97-AF65-F5344CB8AC3E}">
        <p14:creationId xmlns:p14="http://schemas.microsoft.com/office/powerpoint/2010/main" val="3989293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2708" y="223724"/>
            <a:ext cx="10364788" cy="670511"/>
          </a:xfrm>
        </p:spPr>
        <p:txBody>
          <a:bodyPr>
            <a:normAutofit fontScale="90000"/>
          </a:bodyPr>
          <a:lstStyle/>
          <a:p>
            <a:r>
              <a:rPr lang="en-US" b="1" dirty="0" smtClean="0"/>
              <a:t>Identified Agencies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4535926"/>
              </p:ext>
            </p:extLst>
          </p:nvPr>
        </p:nvGraphicFramePr>
        <p:xfrm>
          <a:off x="492708" y="1368821"/>
          <a:ext cx="11055772" cy="4596386"/>
        </p:xfrm>
        <a:graphic>
          <a:graphicData uri="http://schemas.openxmlformats.org/drawingml/2006/table">
            <a:tbl>
              <a:tblPr firstRow="1" bandRow="1">
                <a:tableStyleId>{5C22544A-7EE6-4342-B048-85BDC9FD1C3A}</a:tableStyleId>
              </a:tblPr>
              <a:tblGrid>
                <a:gridCol w="1579396">
                  <a:extLst>
                    <a:ext uri="{9D8B030D-6E8A-4147-A177-3AD203B41FA5}">
                      <a16:colId xmlns:a16="http://schemas.microsoft.com/office/drawing/2014/main" val="2719542735"/>
                    </a:ext>
                  </a:extLst>
                </a:gridCol>
                <a:gridCol w="1579396">
                  <a:extLst>
                    <a:ext uri="{9D8B030D-6E8A-4147-A177-3AD203B41FA5}">
                      <a16:colId xmlns:a16="http://schemas.microsoft.com/office/drawing/2014/main" val="2276201831"/>
                    </a:ext>
                  </a:extLst>
                </a:gridCol>
                <a:gridCol w="1579396">
                  <a:extLst>
                    <a:ext uri="{9D8B030D-6E8A-4147-A177-3AD203B41FA5}">
                      <a16:colId xmlns:a16="http://schemas.microsoft.com/office/drawing/2014/main" val="1074765185"/>
                    </a:ext>
                  </a:extLst>
                </a:gridCol>
                <a:gridCol w="1579396">
                  <a:extLst>
                    <a:ext uri="{9D8B030D-6E8A-4147-A177-3AD203B41FA5}">
                      <a16:colId xmlns:a16="http://schemas.microsoft.com/office/drawing/2014/main" val="1374144149"/>
                    </a:ext>
                  </a:extLst>
                </a:gridCol>
                <a:gridCol w="1579396">
                  <a:extLst>
                    <a:ext uri="{9D8B030D-6E8A-4147-A177-3AD203B41FA5}">
                      <a16:colId xmlns:a16="http://schemas.microsoft.com/office/drawing/2014/main" val="4097340337"/>
                    </a:ext>
                  </a:extLst>
                </a:gridCol>
                <a:gridCol w="1579396">
                  <a:extLst>
                    <a:ext uri="{9D8B030D-6E8A-4147-A177-3AD203B41FA5}">
                      <a16:colId xmlns:a16="http://schemas.microsoft.com/office/drawing/2014/main" val="174681125"/>
                    </a:ext>
                  </a:extLst>
                </a:gridCol>
                <a:gridCol w="1579396">
                  <a:extLst>
                    <a:ext uri="{9D8B030D-6E8A-4147-A177-3AD203B41FA5}">
                      <a16:colId xmlns:a16="http://schemas.microsoft.com/office/drawing/2014/main" val="4017338868"/>
                    </a:ext>
                  </a:extLst>
                </a:gridCol>
              </a:tblGrid>
              <a:tr h="459274">
                <a:tc>
                  <a:txBody>
                    <a:bodyPr/>
                    <a:lstStyle/>
                    <a:p>
                      <a:r>
                        <a:rPr lang="en-US" dirty="0" smtClean="0"/>
                        <a:t>Belize</a:t>
                      </a:r>
                      <a:endParaRPr lang="en-US" dirty="0"/>
                    </a:p>
                  </a:txBody>
                  <a:tcPr/>
                </a:tc>
                <a:tc>
                  <a:txBody>
                    <a:bodyPr/>
                    <a:lstStyle/>
                    <a:p>
                      <a:r>
                        <a:rPr lang="en-US" dirty="0" smtClean="0"/>
                        <a:t>Costa Rica</a:t>
                      </a:r>
                    </a:p>
                  </a:txBody>
                  <a:tcPr/>
                </a:tc>
                <a:tc>
                  <a:txBody>
                    <a:bodyPr/>
                    <a:lstStyle/>
                    <a:p>
                      <a:r>
                        <a:rPr lang="en-US" dirty="0" smtClean="0"/>
                        <a:t>El Salvador</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smtClean="0"/>
                        <a:t>Guatemala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smtClean="0"/>
                        <a:t>Honduras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Nicaragua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Panama</a:t>
                      </a:r>
                    </a:p>
                  </a:txBody>
                  <a:tcPr/>
                </a:tc>
                <a:extLst>
                  <a:ext uri="{0D108BD9-81ED-4DB2-BD59-A6C34878D82A}">
                    <a16:rowId xmlns:a16="http://schemas.microsoft.com/office/drawing/2014/main" val="2705935274"/>
                  </a:ext>
                </a:extLst>
              </a:tr>
              <a:tr h="1751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Statistical Institute</a:t>
                      </a:r>
                      <a:r>
                        <a:rPr lang="en-US" sz="1800" baseline="0" dirty="0" smtClean="0"/>
                        <a:t> of Belize</a:t>
                      </a:r>
                      <a:endParaRPr lang="en-US" sz="1800" dirty="0" smtClean="0"/>
                    </a:p>
                  </a:txBody>
                  <a:tcPr/>
                </a:tc>
                <a:tc>
                  <a:txBody>
                    <a:bodyPr/>
                    <a:lstStyle/>
                    <a:p>
                      <a:r>
                        <a:rPr lang="en-US" dirty="0" smtClean="0"/>
                        <a:t>National Geographic Institute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Records Center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smtClean="0"/>
                        <a:t>National Geographic Institute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System of Property Management Republic of Honduras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Nicaraguan Institute of Territorial Studies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Geographic Institute Tommy Guardia</a:t>
                      </a:r>
                    </a:p>
                  </a:txBody>
                  <a:tcPr/>
                </a:tc>
                <a:extLst>
                  <a:ext uri="{0D108BD9-81ED-4DB2-BD59-A6C34878D82A}">
                    <a16:rowId xmlns:a16="http://schemas.microsoft.com/office/drawing/2014/main" val="1438844678"/>
                  </a:ext>
                </a:extLst>
              </a:tr>
              <a:tr h="1198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Ministry of Natural Resources</a:t>
                      </a:r>
                    </a:p>
                    <a:p>
                      <a:endParaRPr lang="en-US" dirty="0"/>
                    </a:p>
                  </a:txBody>
                  <a:tcPr/>
                </a:tc>
                <a:tc>
                  <a:txBody>
                    <a:bodyPr/>
                    <a:lstStyle/>
                    <a:p>
                      <a:r>
                        <a:rPr lang="en-US" dirty="0" smtClean="0"/>
                        <a:t>National Institute of Statistics and Census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General Directorate of Statistics and Census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smtClean="0"/>
                        <a:t>National Institute of Statistics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Institute of Statistics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Institute of Development Information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National Institute of Statistics and Census</a:t>
                      </a:r>
                    </a:p>
                  </a:txBody>
                  <a:tcPr/>
                </a:tc>
                <a:extLst>
                  <a:ext uri="{0D108BD9-81ED-4DB2-BD59-A6C34878D82A}">
                    <a16:rowId xmlns:a16="http://schemas.microsoft.com/office/drawing/2014/main" val="55057608"/>
                  </a:ext>
                </a:extLst>
              </a:tr>
              <a:tr h="922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Ministry of Foreign Affairs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University of Costa Rica</a:t>
                      </a:r>
                    </a:p>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Comptroller General of the Republic</a:t>
                      </a:r>
                    </a:p>
                  </a:txBody>
                  <a:tcPr/>
                </a:tc>
                <a:extLst>
                  <a:ext uri="{0D108BD9-81ED-4DB2-BD59-A6C34878D82A}">
                    <a16:rowId xmlns:a16="http://schemas.microsoft.com/office/drawing/2014/main" val="3301179014"/>
                  </a:ext>
                </a:extLst>
              </a:tr>
            </a:tbl>
          </a:graphicData>
        </a:graphic>
      </p:graphicFrame>
      <p:sp>
        <p:nvSpPr>
          <p:cNvPr id="3" name="Slide Number Placeholder 2"/>
          <p:cNvSpPr>
            <a:spLocks noGrp="1"/>
          </p:cNvSpPr>
          <p:nvPr>
            <p:ph type="sldNum" sz="quarter" idx="12"/>
          </p:nvPr>
        </p:nvSpPr>
        <p:spPr/>
        <p:txBody>
          <a:bodyPr/>
          <a:lstStyle/>
          <a:p>
            <a:fld id="{7B053985-0853-4F1E-85A6-D48F2AC5EA86}" type="slidenum">
              <a:rPr lang="en-US" smtClean="0"/>
              <a:t>8</a:t>
            </a:fld>
            <a:endParaRPr lang="en-US"/>
          </a:p>
        </p:txBody>
      </p:sp>
    </p:spTree>
    <p:extLst>
      <p:ext uri="{BB962C8B-B14F-4D97-AF65-F5344CB8AC3E}">
        <p14:creationId xmlns:p14="http://schemas.microsoft.com/office/powerpoint/2010/main" val="3730712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0032"/>
            <a:ext cx="12192000" cy="113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525" y="101446"/>
            <a:ext cx="10740191" cy="974346"/>
          </a:xfrm>
        </p:spPr>
        <p:txBody>
          <a:bodyPr>
            <a:normAutofit/>
          </a:bodyPr>
          <a:lstStyle/>
          <a:p>
            <a:r>
              <a:rPr lang="en-US" sz="4000" b="1" dirty="0" smtClean="0"/>
              <a:t>Project Phases and Schedule</a:t>
            </a:r>
            <a:endParaRPr lang="en-US" sz="4000" b="1" dirty="0"/>
          </a:p>
        </p:txBody>
      </p:sp>
      <p:cxnSp>
        <p:nvCxnSpPr>
          <p:cNvPr id="3" name="Straight Connector 2"/>
          <p:cNvCxnSpPr/>
          <p:nvPr/>
        </p:nvCxnSpPr>
        <p:spPr>
          <a:xfrm flipV="1">
            <a:off x="419525" y="5652469"/>
            <a:ext cx="11162380" cy="10198"/>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06190" y="5392145"/>
            <a:ext cx="8387239" cy="278412"/>
            <a:chOff x="813611" y="4985741"/>
            <a:chExt cx="6715871" cy="278412"/>
          </a:xfrm>
        </p:grpSpPr>
        <p:cxnSp>
          <p:nvCxnSpPr>
            <p:cNvPr id="6" name="Straight Connector 5"/>
            <p:cNvCxnSpPr/>
            <p:nvPr/>
          </p:nvCxnSpPr>
          <p:spPr>
            <a:xfrm>
              <a:off x="7529482" y="4985741"/>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287829" y="5026891"/>
              <a:ext cx="3029" cy="219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052029" y="5026891"/>
              <a:ext cx="206" cy="228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3611" y="4996745"/>
              <a:ext cx="10678" cy="26740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Flowchart: Connector 9"/>
          <p:cNvSpPr/>
          <p:nvPr/>
        </p:nvSpPr>
        <p:spPr>
          <a:xfrm>
            <a:off x="360768" y="5495408"/>
            <a:ext cx="91440" cy="91440"/>
          </a:xfrm>
          <a:prstGeom prst="flowChartConnector">
            <a:avLst/>
          </a:prstGeom>
          <a:solidFill>
            <a:srgbClr val="009964"/>
          </a:solidFill>
          <a:ln>
            <a:solidFill>
              <a:srgbClr val="009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25"/>
          <p:cNvCxnSpPr>
            <a:stCxn id="31" idx="2"/>
            <a:endCxn id="17" idx="0"/>
          </p:cNvCxnSpPr>
          <p:nvPr/>
        </p:nvCxnSpPr>
        <p:spPr>
          <a:xfrm rot="5400000">
            <a:off x="8423434" y="3263176"/>
            <a:ext cx="2580991" cy="184635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2" name="Flowchart: Connector 11"/>
          <p:cNvSpPr/>
          <p:nvPr/>
        </p:nvSpPr>
        <p:spPr>
          <a:xfrm>
            <a:off x="5952157" y="5486376"/>
            <a:ext cx="91440" cy="91440"/>
          </a:xfrm>
          <a:prstGeom prst="flowChartConnector">
            <a:avLst/>
          </a:prstGeom>
          <a:solidFill>
            <a:srgbClr val="009964"/>
          </a:solidFill>
          <a:ln>
            <a:solidFill>
              <a:srgbClr val="009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77"/>
          <p:cNvCxnSpPr>
            <a:stCxn id="10" idx="0"/>
            <a:endCxn id="21" idx="2"/>
          </p:cNvCxnSpPr>
          <p:nvPr/>
        </p:nvCxnSpPr>
        <p:spPr>
          <a:xfrm rot="5400000" flipH="1" flipV="1">
            <a:off x="175176" y="4122850"/>
            <a:ext cx="1603870" cy="114124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82"/>
          <p:cNvCxnSpPr>
            <a:stCxn id="16" idx="0"/>
            <a:endCxn id="25" idx="2"/>
          </p:cNvCxnSpPr>
          <p:nvPr/>
        </p:nvCxnSpPr>
        <p:spPr>
          <a:xfrm rot="5400000" flipH="1" flipV="1">
            <a:off x="2706775" y="3390765"/>
            <a:ext cx="2592897" cy="160308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5" name="Straight Connector 94"/>
          <p:cNvCxnSpPr>
            <a:stCxn id="12" idx="0"/>
            <a:endCxn id="29" idx="2"/>
          </p:cNvCxnSpPr>
          <p:nvPr/>
        </p:nvCxnSpPr>
        <p:spPr>
          <a:xfrm rot="5400000" flipH="1" flipV="1">
            <a:off x="5584590" y="3309147"/>
            <a:ext cx="2590516" cy="1763942"/>
          </a:xfrm>
          <a:prstGeom prst="bentConnector3">
            <a:avLst>
              <a:gd name="adj1" fmla="val 14384"/>
            </a:avLst>
          </a:prstGeom>
        </p:spPr>
        <p:style>
          <a:lnRef idx="1">
            <a:schemeClr val="dk1"/>
          </a:lnRef>
          <a:fillRef idx="0">
            <a:schemeClr val="dk1"/>
          </a:fillRef>
          <a:effectRef idx="0">
            <a:schemeClr val="dk1"/>
          </a:effectRef>
          <a:fontRef idx="minor">
            <a:schemeClr val="tx1"/>
          </a:fontRef>
        </p:style>
      </p:cxnSp>
      <p:sp>
        <p:nvSpPr>
          <p:cNvPr id="16" name="Flowchart: Connector 15"/>
          <p:cNvSpPr/>
          <p:nvPr/>
        </p:nvSpPr>
        <p:spPr>
          <a:xfrm>
            <a:off x="3155960" y="5488756"/>
            <a:ext cx="91440" cy="91440"/>
          </a:xfrm>
          <a:prstGeom prst="flowChartConnector">
            <a:avLst/>
          </a:prstGeom>
          <a:solidFill>
            <a:srgbClr val="009964"/>
          </a:solidFill>
          <a:ln>
            <a:solidFill>
              <a:srgbClr val="009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8745030" y="5476851"/>
            <a:ext cx="91440" cy="91440"/>
          </a:xfrm>
          <a:prstGeom prst="flowChartConnector">
            <a:avLst/>
          </a:prstGeom>
          <a:solidFill>
            <a:srgbClr val="009964"/>
          </a:solidFill>
          <a:ln>
            <a:solidFill>
              <a:srgbClr val="009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7871" y="2771279"/>
            <a:ext cx="2735584" cy="941796"/>
          </a:xfrm>
          <a:prstGeom prst="rect">
            <a:avLst/>
          </a:prstGeom>
          <a:noFill/>
        </p:spPr>
        <p:txBody>
          <a:bodyPr wrap="square" rtlCol="0">
            <a:spAutoFit/>
          </a:bodyPr>
          <a:lstStyle/>
          <a:p>
            <a:pPr marL="285750" lvl="1" indent="-285750" defTabSz="755650">
              <a:lnSpc>
                <a:spcPct val="150000"/>
              </a:lnSpc>
              <a:spcBef>
                <a:spcPct val="0"/>
              </a:spcBef>
              <a:spcAft>
                <a:spcPct val="15000"/>
              </a:spcAft>
              <a:buFont typeface="Arial" panose="020B0604020202020204" pitchFamily="34" charset="0"/>
              <a:buChar char="•"/>
            </a:pPr>
            <a:r>
              <a:rPr lang="en-US" sz="1600" dirty="0" smtClean="0"/>
              <a:t>Gather information</a:t>
            </a:r>
          </a:p>
          <a:p>
            <a:pPr marL="285750" lvl="1" indent="-285750" defTabSz="755650">
              <a:lnSpc>
                <a:spcPct val="90000"/>
              </a:lnSpc>
              <a:spcBef>
                <a:spcPct val="0"/>
              </a:spcBef>
              <a:spcAft>
                <a:spcPct val="15000"/>
              </a:spcAft>
              <a:buFont typeface="Arial" panose="020B0604020202020204" pitchFamily="34" charset="0"/>
              <a:buChar char="•"/>
            </a:pPr>
            <a:r>
              <a:rPr lang="en-US" sz="1600" dirty="0" smtClean="0"/>
              <a:t>Identify statistical &amp; geospatial capacity</a:t>
            </a:r>
            <a:endParaRPr lang="en-US" sz="1600" dirty="0"/>
          </a:p>
        </p:txBody>
      </p:sp>
      <p:sp>
        <p:nvSpPr>
          <p:cNvPr id="19" name="TextBox 18"/>
          <p:cNvSpPr txBox="1"/>
          <p:nvPr/>
        </p:nvSpPr>
        <p:spPr>
          <a:xfrm>
            <a:off x="277640" y="2228605"/>
            <a:ext cx="2540190" cy="369332"/>
          </a:xfrm>
          <a:prstGeom prst="rect">
            <a:avLst/>
          </a:prstGeom>
          <a:noFill/>
        </p:spPr>
        <p:txBody>
          <a:bodyPr wrap="square" rtlCol="0">
            <a:spAutoFit/>
          </a:bodyPr>
          <a:lstStyle/>
          <a:p>
            <a:pPr lvl="0" algn="ctr" defTabSz="711200">
              <a:lnSpc>
                <a:spcPct val="90000"/>
              </a:lnSpc>
              <a:spcBef>
                <a:spcPct val="0"/>
              </a:spcBef>
              <a:spcAft>
                <a:spcPct val="35000"/>
              </a:spcAft>
            </a:pPr>
            <a:r>
              <a:rPr lang="en-US" sz="2000" b="1" dirty="0" smtClean="0"/>
              <a:t>PHASE I</a:t>
            </a:r>
            <a:endParaRPr lang="en-US" sz="2000" b="1" dirty="0"/>
          </a:p>
        </p:txBody>
      </p:sp>
      <p:sp>
        <p:nvSpPr>
          <p:cNvPr id="21" name="Rectangle 20"/>
          <p:cNvSpPr/>
          <p:nvPr/>
        </p:nvSpPr>
        <p:spPr>
          <a:xfrm>
            <a:off x="148623" y="2605011"/>
            <a:ext cx="2798224" cy="1286527"/>
          </a:xfrm>
          <a:prstGeom prst="rect">
            <a:avLst/>
          </a:prstGeom>
          <a:noFill/>
          <a:ln w="19050">
            <a:solidFill>
              <a:srgbClr val="0099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435966" y="2052220"/>
            <a:ext cx="2746901" cy="535531"/>
          </a:xfrm>
          <a:prstGeom prst="rect">
            <a:avLst/>
          </a:prstGeom>
          <a:noFill/>
          <a:ln w="19050">
            <a:noFill/>
          </a:ln>
        </p:spPr>
        <p:txBody>
          <a:bodyPr wrap="square" rtlCol="0">
            <a:spAutoFit/>
          </a:bodyPr>
          <a:lstStyle/>
          <a:p>
            <a:pPr marL="0" lvl="1" algn="ctr" defTabSz="755650">
              <a:lnSpc>
                <a:spcPct val="90000"/>
              </a:lnSpc>
              <a:spcBef>
                <a:spcPct val="0"/>
              </a:spcBef>
              <a:spcAft>
                <a:spcPct val="15000"/>
              </a:spcAft>
            </a:pPr>
            <a:r>
              <a:rPr lang="en-US" sz="1600" dirty="0" smtClean="0"/>
              <a:t>Conduct informational workshop</a:t>
            </a:r>
            <a:endParaRPr lang="en-US" sz="1600" b="1" dirty="0"/>
          </a:p>
        </p:txBody>
      </p:sp>
      <p:sp>
        <p:nvSpPr>
          <p:cNvPr id="23" name="TextBox 22"/>
          <p:cNvSpPr txBox="1"/>
          <p:nvPr/>
        </p:nvSpPr>
        <p:spPr>
          <a:xfrm>
            <a:off x="3547527" y="1224048"/>
            <a:ext cx="2540190" cy="400110"/>
          </a:xfrm>
          <a:prstGeom prst="rect">
            <a:avLst/>
          </a:prstGeom>
          <a:noFill/>
          <a:ln w="19050">
            <a:noFill/>
          </a:ln>
        </p:spPr>
        <p:txBody>
          <a:bodyPr wrap="square" rtlCol="0">
            <a:spAutoFit/>
          </a:bodyPr>
          <a:lstStyle/>
          <a:p>
            <a:pPr algn="ctr"/>
            <a:r>
              <a:rPr lang="en-US" sz="2000" b="1" dirty="0" smtClean="0"/>
              <a:t>PHASE II</a:t>
            </a:r>
            <a:endParaRPr lang="en-US" sz="1400" b="1" dirty="0" smtClean="0"/>
          </a:p>
        </p:txBody>
      </p:sp>
      <p:sp>
        <p:nvSpPr>
          <p:cNvPr id="25" name="Rectangle 24"/>
          <p:cNvSpPr/>
          <p:nvPr/>
        </p:nvSpPr>
        <p:spPr>
          <a:xfrm>
            <a:off x="3413283" y="1611432"/>
            <a:ext cx="2782968" cy="1284427"/>
          </a:xfrm>
          <a:prstGeom prst="rect">
            <a:avLst/>
          </a:prstGeom>
          <a:noFill/>
          <a:ln w="1905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514532" y="1255543"/>
            <a:ext cx="2540190" cy="400110"/>
          </a:xfrm>
          <a:prstGeom prst="rect">
            <a:avLst/>
          </a:prstGeom>
          <a:noFill/>
        </p:spPr>
        <p:txBody>
          <a:bodyPr wrap="square" rtlCol="0">
            <a:spAutoFit/>
          </a:bodyPr>
          <a:lstStyle/>
          <a:p>
            <a:pPr algn="ctr"/>
            <a:r>
              <a:rPr lang="en-US" sz="2000" b="1" dirty="0" smtClean="0"/>
              <a:t>PHASE III</a:t>
            </a:r>
            <a:endParaRPr lang="en-US" sz="1400" b="1" dirty="0" smtClean="0"/>
          </a:p>
        </p:txBody>
      </p:sp>
      <p:sp>
        <p:nvSpPr>
          <p:cNvPr id="28" name="TextBox 27"/>
          <p:cNvSpPr txBox="1"/>
          <p:nvPr/>
        </p:nvSpPr>
        <p:spPr>
          <a:xfrm>
            <a:off x="6454806" y="2052220"/>
            <a:ext cx="2633477" cy="313932"/>
          </a:xfrm>
          <a:prstGeom prst="rect">
            <a:avLst/>
          </a:prstGeom>
          <a:noFill/>
        </p:spPr>
        <p:txBody>
          <a:bodyPr wrap="square" rtlCol="0">
            <a:spAutoFit/>
          </a:bodyPr>
          <a:lstStyle/>
          <a:p>
            <a:pPr marL="0" lvl="1" algn="ctr" defTabSz="755650">
              <a:lnSpc>
                <a:spcPct val="90000"/>
              </a:lnSpc>
              <a:spcBef>
                <a:spcPct val="0"/>
              </a:spcBef>
              <a:spcAft>
                <a:spcPct val="15000"/>
              </a:spcAft>
              <a:buClr>
                <a:schemeClr val="tx1"/>
              </a:buClr>
            </a:pPr>
            <a:r>
              <a:rPr lang="en-US" sz="1600" dirty="0" smtClean="0"/>
              <a:t>Conduct technical workshop</a:t>
            </a:r>
            <a:endParaRPr lang="en-US" sz="1600" dirty="0"/>
          </a:p>
        </p:txBody>
      </p:sp>
      <p:sp>
        <p:nvSpPr>
          <p:cNvPr id="29" name="Rectangle 28"/>
          <p:cNvSpPr/>
          <p:nvPr/>
        </p:nvSpPr>
        <p:spPr>
          <a:xfrm>
            <a:off x="6419080" y="1608512"/>
            <a:ext cx="2685477" cy="1287348"/>
          </a:xfrm>
          <a:prstGeom prst="rect">
            <a:avLst/>
          </a:prstGeom>
          <a:noFill/>
          <a:ln w="1905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25579" y="1629938"/>
            <a:ext cx="2623057" cy="1265922"/>
          </a:xfrm>
          <a:prstGeom prst="rect">
            <a:avLst/>
          </a:prstGeom>
          <a:noFill/>
          <a:ln w="1905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367012" y="1224048"/>
            <a:ext cx="2540190" cy="400110"/>
          </a:xfrm>
          <a:prstGeom prst="rect">
            <a:avLst/>
          </a:prstGeom>
          <a:noFill/>
        </p:spPr>
        <p:txBody>
          <a:bodyPr wrap="square" rtlCol="0">
            <a:spAutoFit/>
          </a:bodyPr>
          <a:lstStyle/>
          <a:p>
            <a:pPr algn="ctr"/>
            <a:r>
              <a:rPr lang="en-US" sz="2000" b="1" dirty="0" smtClean="0"/>
              <a:t>PHASE IV</a:t>
            </a:r>
            <a:endParaRPr lang="en-US" sz="1400" b="1" dirty="0" smtClean="0"/>
          </a:p>
        </p:txBody>
      </p:sp>
      <p:sp>
        <p:nvSpPr>
          <p:cNvPr id="36" name="TextBox 35"/>
          <p:cNvSpPr txBox="1"/>
          <p:nvPr/>
        </p:nvSpPr>
        <p:spPr>
          <a:xfrm>
            <a:off x="9325579" y="2046434"/>
            <a:ext cx="2633477" cy="535531"/>
          </a:xfrm>
          <a:prstGeom prst="rect">
            <a:avLst/>
          </a:prstGeom>
          <a:noFill/>
        </p:spPr>
        <p:txBody>
          <a:bodyPr wrap="square" rtlCol="0">
            <a:spAutoFit/>
          </a:bodyPr>
          <a:lstStyle/>
          <a:p>
            <a:pPr marL="0" lvl="1" algn="ctr" defTabSz="755650">
              <a:lnSpc>
                <a:spcPct val="90000"/>
              </a:lnSpc>
              <a:spcBef>
                <a:spcPct val="0"/>
              </a:spcBef>
              <a:spcAft>
                <a:spcPct val="15000"/>
              </a:spcAft>
              <a:buClr>
                <a:schemeClr val="tx1"/>
              </a:buClr>
            </a:pPr>
            <a:r>
              <a:rPr lang="en-US" sz="1600" dirty="0" smtClean="0"/>
              <a:t>Publish the results and products</a:t>
            </a:r>
            <a:endParaRPr lang="en-US" sz="1600" dirty="0"/>
          </a:p>
        </p:txBody>
      </p:sp>
      <p:sp>
        <p:nvSpPr>
          <p:cNvPr id="37" name="TextBox 36"/>
          <p:cNvSpPr txBox="1"/>
          <p:nvPr/>
        </p:nvSpPr>
        <p:spPr>
          <a:xfrm>
            <a:off x="8273109" y="5673000"/>
            <a:ext cx="1839093" cy="276999"/>
          </a:xfrm>
          <a:prstGeom prst="rect">
            <a:avLst/>
          </a:prstGeom>
          <a:noFill/>
        </p:spPr>
        <p:txBody>
          <a:bodyPr wrap="none" rtlCol="0">
            <a:spAutoFit/>
          </a:bodyPr>
          <a:lstStyle/>
          <a:p>
            <a:r>
              <a:rPr lang="en-US" sz="1200" dirty="0"/>
              <a:t>October – December </a:t>
            </a:r>
            <a:r>
              <a:rPr lang="en-US" sz="1200" dirty="0" smtClean="0"/>
              <a:t>2019</a:t>
            </a:r>
            <a:endParaRPr lang="en-US" sz="1200" dirty="0"/>
          </a:p>
        </p:txBody>
      </p:sp>
      <p:sp>
        <p:nvSpPr>
          <p:cNvPr id="38" name="TextBox 37"/>
          <p:cNvSpPr txBox="1"/>
          <p:nvPr/>
        </p:nvSpPr>
        <p:spPr>
          <a:xfrm>
            <a:off x="2688717" y="5673000"/>
            <a:ext cx="1261884" cy="276999"/>
          </a:xfrm>
          <a:prstGeom prst="rect">
            <a:avLst/>
          </a:prstGeom>
          <a:noFill/>
        </p:spPr>
        <p:txBody>
          <a:bodyPr wrap="none" rtlCol="0">
            <a:spAutoFit/>
          </a:bodyPr>
          <a:lstStyle/>
          <a:p>
            <a:r>
              <a:rPr lang="en-US" sz="1200" dirty="0" smtClean="0"/>
              <a:t>April – June 2019</a:t>
            </a:r>
          </a:p>
        </p:txBody>
      </p:sp>
      <p:sp>
        <p:nvSpPr>
          <p:cNvPr id="39" name="TextBox 38"/>
          <p:cNvSpPr txBox="1"/>
          <p:nvPr/>
        </p:nvSpPr>
        <p:spPr>
          <a:xfrm>
            <a:off x="36310" y="5672864"/>
            <a:ext cx="1563377" cy="276999"/>
          </a:xfrm>
          <a:prstGeom prst="rect">
            <a:avLst/>
          </a:prstGeom>
          <a:noFill/>
        </p:spPr>
        <p:txBody>
          <a:bodyPr wrap="none" rtlCol="0">
            <a:spAutoFit/>
          </a:bodyPr>
          <a:lstStyle/>
          <a:p>
            <a:r>
              <a:rPr lang="en-US" sz="1200" dirty="0" smtClean="0"/>
              <a:t>January – March 2019</a:t>
            </a:r>
            <a:endParaRPr lang="en-US" sz="1200" dirty="0"/>
          </a:p>
        </p:txBody>
      </p:sp>
      <p:sp>
        <p:nvSpPr>
          <p:cNvPr id="40" name="TextBox 39"/>
          <p:cNvSpPr txBox="1"/>
          <p:nvPr/>
        </p:nvSpPr>
        <p:spPr>
          <a:xfrm>
            <a:off x="5587153" y="5673001"/>
            <a:ext cx="1602555" cy="276999"/>
          </a:xfrm>
          <a:prstGeom prst="rect">
            <a:avLst/>
          </a:prstGeom>
          <a:noFill/>
        </p:spPr>
        <p:txBody>
          <a:bodyPr wrap="none" rtlCol="0">
            <a:spAutoFit/>
          </a:bodyPr>
          <a:lstStyle/>
          <a:p>
            <a:r>
              <a:rPr lang="en-US" sz="1200" dirty="0" smtClean="0"/>
              <a:t>July – September 2019</a:t>
            </a:r>
          </a:p>
        </p:txBody>
      </p:sp>
      <p:sp>
        <p:nvSpPr>
          <p:cNvPr id="57" name="TextBox 56"/>
          <p:cNvSpPr txBox="1"/>
          <p:nvPr/>
        </p:nvSpPr>
        <p:spPr>
          <a:xfrm rot="16200000">
            <a:off x="2625284" y="2059328"/>
            <a:ext cx="1298453" cy="338554"/>
          </a:xfrm>
          <a:prstGeom prst="rect">
            <a:avLst/>
          </a:prstGeom>
          <a:noFill/>
          <a:ln w="9525">
            <a:noFill/>
          </a:ln>
        </p:spPr>
        <p:txBody>
          <a:bodyPr wrap="square" rtlCol="0">
            <a:spAutoFit/>
          </a:bodyPr>
          <a:lstStyle/>
          <a:p>
            <a:pPr algn="ctr"/>
            <a:r>
              <a:rPr lang="en-US" sz="1600" b="1" i="1" dirty="0" smtClean="0">
                <a:solidFill>
                  <a:schemeClr val="accent1">
                    <a:lumMod val="50000"/>
                  </a:schemeClr>
                </a:solidFill>
              </a:rPr>
              <a:t>Proposed</a:t>
            </a:r>
          </a:p>
        </p:txBody>
      </p:sp>
      <p:sp>
        <p:nvSpPr>
          <p:cNvPr id="101" name="Rectangle 100"/>
          <p:cNvSpPr/>
          <p:nvPr/>
        </p:nvSpPr>
        <p:spPr>
          <a:xfrm>
            <a:off x="6440310" y="3084674"/>
            <a:ext cx="5508326" cy="1596963"/>
          </a:xfrm>
          <a:prstGeom prst="rect">
            <a:avLst/>
          </a:prstGeom>
          <a:solidFill>
            <a:schemeClr val="bg1"/>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6419080" y="3171828"/>
            <a:ext cx="5524458" cy="1532727"/>
          </a:xfrm>
          <a:prstGeom prst="rect">
            <a:avLst/>
          </a:prstGeom>
          <a:noFill/>
        </p:spPr>
        <p:txBody>
          <a:bodyPr wrap="square" rtlCol="0">
            <a:spAutoFit/>
          </a:bodyPr>
          <a:lstStyle/>
          <a:p>
            <a:pPr marL="285750" lvl="1" indent="-285750" defTabSz="755650">
              <a:lnSpc>
                <a:spcPct val="90000"/>
              </a:lnSpc>
              <a:spcBef>
                <a:spcPct val="0"/>
              </a:spcBef>
              <a:spcAft>
                <a:spcPct val="15000"/>
              </a:spcAft>
              <a:buClr>
                <a:schemeClr val="tx1"/>
              </a:buClr>
              <a:buFont typeface="Arial" panose="020B0604020202020204" pitchFamily="34" charset="0"/>
              <a:buChar char="•"/>
            </a:pPr>
            <a:r>
              <a:rPr lang="en-US" sz="1600" dirty="0" smtClean="0"/>
              <a:t>Meet with participants at international conferences/meetings</a:t>
            </a:r>
          </a:p>
          <a:p>
            <a:pPr marL="285750" lvl="1" indent="-285750" defTabSz="755650">
              <a:lnSpc>
                <a:spcPct val="90000"/>
              </a:lnSpc>
              <a:spcBef>
                <a:spcPct val="0"/>
              </a:spcBef>
              <a:spcAft>
                <a:spcPct val="15000"/>
              </a:spcAft>
              <a:buClr>
                <a:schemeClr val="tx1"/>
              </a:buClr>
              <a:buFont typeface="Arial" panose="020B0604020202020204" pitchFamily="34" charset="0"/>
              <a:buChar char="•"/>
            </a:pPr>
            <a:r>
              <a:rPr lang="en-US" sz="1600" dirty="0" smtClean="0"/>
              <a:t>Create geographic crosswalk between each Central American country, </a:t>
            </a:r>
            <a:r>
              <a:rPr lang="en-US" sz="1600" smtClean="0"/>
              <a:t>U.S., </a:t>
            </a:r>
            <a:r>
              <a:rPr lang="en-US" sz="1600" dirty="0" smtClean="0"/>
              <a:t>and Mexico</a:t>
            </a:r>
          </a:p>
          <a:p>
            <a:pPr marL="285750" lvl="1" indent="-285750" defTabSz="755650">
              <a:lnSpc>
                <a:spcPct val="90000"/>
              </a:lnSpc>
              <a:spcBef>
                <a:spcPct val="0"/>
              </a:spcBef>
              <a:spcAft>
                <a:spcPct val="15000"/>
              </a:spcAft>
              <a:buClr>
                <a:schemeClr val="tx1"/>
              </a:buClr>
              <a:buFont typeface="Arial" panose="020B0604020202020204" pitchFamily="34" charset="0"/>
              <a:buChar char="•"/>
            </a:pPr>
            <a:r>
              <a:rPr lang="en-US" sz="1600" dirty="0" smtClean="0"/>
              <a:t>Create plan for 2020 integration</a:t>
            </a:r>
          </a:p>
          <a:p>
            <a:pPr marL="285750" lvl="1" indent="-285750" defTabSz="755650">
              <a:lnSpc>
                <a:spcPct val="90000"/>
              </a:lnSpc>
              <a:spcBef>
                <a:spcPct val="0"/>
              </a:spcBef>
              <a:spcAft>
                <a:spcPct val="15000"/>
              </a:spcAft>
              <a:buClr>
                <a:schemeClr val="tx1"/>
              </a:buClr>
              <a:buFont typeface="Arial" panose="020B0604020202020204" pitchFamily="34" charset="0"/>
              <a:buChar char="•"/>
            </a:pPr>
            <a:r>
              <a:rPr lang="en-US" sz="1600" dirty="0" smtClean="0"/>
              <a:t>Publish results and products</a:t>
            </a:r>
            <a:endParaRPr lang="en-US" sz="1600" dirty="0"/>
          </a:p>
        </p:txBody>
      </p:sp>
      <p:sp>
        <p:nvSpPr>
          <p:cNvPr id="106" name="Rectangle 105"/>
          <p:cNvSpPr/>
          <p:nvPr/>
        </p:nvSpPr>
        <p:spPr>
          <a:xfrm>
            <a:off x="3417517" y="3085970"/>
            <a:ext cx="2797118" cy="1204148"/>
          </a:xfrm>
          <a:prstGeom prst="rect">
            <a:avLst/>
          </a:prstGeom>
          <a:solidFill>
            <a:schemeClr val="bg1"/>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rot="16200000">
            <a:off x="2686608" y="3458908"/>
            <a:ext cx="1175806" cy="338554"/>
          </a:xfrm>
          <a:prstGeom prst="rect">
            <a:avLst/>
          </a:prstGeom>
          <a:noFill/>
          <a:ln w="9525">
            <a:noFill/>
          </a:ln>
        </p:spPr>
        <p:txBody>
          <a:bodyPr wrap="square" rtlCol="0">
            <a:spAutoFit/>
          </a:bodyPr>
          <a:lstStyle/>
          <a:p>
            <a:pPr algn="ctr"/>
            <a:r>
              <a:rPr lang="en-US" sz="1600" b="1" i="1" dirty="0" smtClean="0">
                <a:solidFill>
                  <a:schemeClr val="accent2"/>
                </a:solidFill>
              </a:rPr>
              <a:t>Revised</a:t>
            </a:r>
          </a:p>
        </p:txBody>
      </p:sp>
      <p:sp>
        <p:nvSpPr>
          <p:cNvPr id="58" name="TextBox 57"/>
          <p:cNvSpPr txBox="1"/>
          <p:nvPr/>
        </p:nvSpPr>
        <p:spPr>
          <a:xfrm>
            <a:off x="3417574" y="3171828"/>
            <a:ext cx="2744891" cy="944874"/>
          </a:xfrm>
          <a:prstGeom prst="rect">
            <a:avLst/>
          </a:prstGeom>
          <a:noFill/>
          <a:ln w="19050">
            <a:noFill/>
          </a:ln>
        </p:spPr>
        <p:txBody>
          <a:bodyPr wrap="square" rtlCol="0">
            <a:spAutoFit/>
          </a:bodyPr>
          <a:lstStyle/>
          <a:p>
            <a:pPr marL="285750" lvl="1" indent="-285750" defTabSz="755650">
              <a:spcBef>
                <a:spcPts val="600"/>
              </a:spcBef>
              <a:spcAft>
                <a:spcPct val="15000"/>
              </a:spcAft>
              <a:buFont typeface="Arial" panose="020B0604020202020204" pitchFamily="34" charset="0"/>
              <a:buChar char="•"/>
            </a:pPr>
            <a:r>
              <a:rPr lang="en-US" sz="1600" dirty="0" smtClean="0"/>
              <a:t>Questionnaire</a:t>
            </a:r>
          </a:p>
          <a:p>
            <a:pPr marL="285750" lvl="1" indent="-285750" defTabSz="755650">
              <a:spcBef>
                <a:spcPts val="600"/>
              </a:spcBef>
              <a:spcAft>
                <a:spcPct val="15000"/>
              </a:spcAft>
              <a:buFont typeface="Arial" panose="020B0604020202020204" pitchFamily="34" charset="0"/>
              <a:buChar char="•"/>
            </a:pPr>
            <a:r>
              <a:rPr lang="en-US" sz="1600" dirty="0" smtClean="0"/>
              <a:t>Set date of informational workshop (phase II or III)</a:t>
            </a:r>
            <a:endParaRPr lang="en-US" sz="1600" b="1" dirty="0"/>
          </a:p>
        </p:txBody>
      </p:sp>
      <p:sp>
        <p:nvSpPr>
          <p:cNvPr id="20" name="Slide Number Placeholder 19"/>
          <p:cNvSpPr>
            <a:spLocks noGrp="1"/>
          </p:cNvSpPr>
          <p:nvPr>
            <p:ph type="sldNum" sz="quarter" idx="12"/>
          </p:nvPr>
        </p:nvSpPr>
        <p:spPr/>
        <p:txBody>
          <a:bodyPr/>
          <a:lstStyle/>
          <a:p>
            <a:fld id="{7B053985-0853-4F1E-85A6-D48F2AC5EA86}" type="slidenum">
              <a:rPr lang="en-US" smtClean="0"/>
              <a:t>9</a:t>
            </a:fld>
            <a:endParaRPr lang="en-US"/>
          </a:p>
        </p:txBody>
      </p:sp>
    </p:spTree>
    <p:extLst>
      <p:ext uri="{BB962C8B-B14F-4D97-AF65-F5344CB8AC3E}">
        <p14:creationId xmlns:p14="http://schemas.microsoft.com/office/powerpoint/2010/main" val="910017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IGH_slides_PPT" id="{4601A9FD-D9C0-4AC7-858A-59FF933520E2}" vid="{B3046AC9-4588-4ACF-835F-D1F6CCEA509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IGH_slides_PPT" id="{4601A9FD-D9C0-4AC7-858A-59FF933520E2}" vid="{87F12A57-E240-41D9-B262-21BAF99E82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PAIGH_slides_PPT</Template>
  <TotalTime>2384</TotalTime>
  <Words>2345</Words>
  <Application>Microsoft Office PowerPoint</Application>
  <PresentationFormat>Widescreen</PresentationFormat>
  <Paragraphs>292</Paragraphs>
  <Slides>21</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Calibri Light</vt:lpstr>
      <vt:lpstr>Office Theme</vt:lpstr>
      <vt:lpstr>1_Office Theme</vt:lpstr>
      <vt:lpstr>Integration of Statistical and Geospatial Information in  Central America</vt:lpstr>
      <vt:lpstr>Project Purpose</vt:lpstr>
      <vt:lpstr>Why is data integration important?</vt:lpstr>
      <vt:lpstr>PowerPoint Presentation</vt:lpstr>
      <vt:lpstr>PowerPoint Presentation</vt:lpstr>
      <vt:lpstr>Project Objectives</vt:lpstr>
      <vt:lpstr>Executive Partners and Collaborators</vt:lpstr>
      <vt:lpstr>Identified Agencies</vt:lpstr>
      <vt:lpstr>Project Phases and Schedule</vt:lpstr>
      <vt:lpstr>Phases 1 and 2 Status</vt:lpstr>
      <vt:lpstr>Survey Responses</vt:lpstr>
      <vt:lpstr>What types of data does your organization currently collect?</vt:lpstr>
      <vt:lpstr>How are the data collected?</vt:lpstr>
      <vt:lpstr>How often are the data collected?</vt:lpstr>
      <vt:lpstr>Is your organization currently integrating geospatial and statistical data?</vt:lpstr>
      <vt:lpstr>What GIS software is used at your organization?</vt:lpstr>
      <vt:lpstr>Future steps</vt:lpstr>
      <vt:lpstr>PowerPoint Presentation</vt:lpstr>
      <vt:lpstr>Crosswalk</vt:lpstr>
      <vt:lpstr>What is one problem/issue that your organization would like to see addressed as part of this project?</vt:lpstr>
      <vt:lpstr>PowerPoint Presentation</vt:lpstr>
    </vt:vector>
  </TitlesOfParts>
  <Company>Bureau of the Census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of Statistical and Geospatial Information in Central America</dc:title>
  <dc:creator>Jennifer Zanoni (CENSUS/GEO FED)</dc:creator>
  <cp:lastModifiedBy>Deirdre Bishop (CENSUS/GEO FED)</cp:lastModifiedBy>
  <cp:revision>168</cp:revision>
  <cp:lastPrinted>2019-08-06T17:37:56Z</cp:lastPrinted>
  <dcterms:created xsi:type="dcterms:W3CDTF">2019-03-28T15:52:59Z</dcterms:created>
  <dcterms:modified xsi:type="dcterms:W3CDTF">2019-08-07T10:40:14Z</dcterms:modified>
</cp:coreProperties>
</file>