
<file path=[Content_Types].xml><?xml version="1.0" encoding="utf-8"?>
<Types xmlns="http://schemas.openxmlformats.org/package/2006/content-types">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3" r:id="rId3"/>
    <p:sldId id="259" r:id="rId4"/>
    <p:sldId id="261" r:id="rId5"/>
    <p:sldId id="264" r:id="rId6"/>
    <p:sldId id="265" r:id="rId7"/>
    <p:sldId id="266" r:id="rId8"/>
    <p:sldId id="267" r:id="rId9"/>
    <p:sldId id="268" r:id="rId10"/>
    <p:sldId id="269" r:id="rId11"/>
    <p:sldId id="270" r:id="rId12"/>
    <p:sldId id="262" r:id="rId13"/>
    <p:sldId id="271" r:id="rId14"/>
    <p:sldId id="272" r:id="rId15"/>
    <p:sldId id="274"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2" y="60"/>
      </p:cViewPr>
      <p:guideLst>
        <p:guide orient="horz" pos="2160"/>
        <p:guide pos="3840"/>
      </p:guideLst>
    </p:cSldViewPr>
  </p:slideViewPr>
  <p:notesTextViewPr>
    <p:cViewPr>
      <p:scale>
        <a:sx n="1" d="1"/>
        <a:sy n="1" d="1"/>
      </p:scale>
      <p:origin x="0" y="0"/>
    </p:cViewPr>
  </p:notesTextViewPr>
  <p:notesViewPr>
    <p:cSldViewPr>
      <p:cViewPr varScale="1">
        <p:scale>
          <a:sx n="74" d="100"/>
          <a:sy n="74" d="100"/>
        </p:scale>
        <p:origin x="-189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E:\9th%20Session%20UNGGIM\GGIM%20Americas\participatio%20nos%20UN-GGIM%20America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Participation in UN-GGIM  NY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Sheet1!$B$6</c:f>
              <c:strCache>
                <c:ptCount val="1"/>
                <c:pt idx="0">
                  <c:v>North America </c:v>
                </c:pt>
              </c:strCache>
            </c:strRef>
          </c:tx>
          <c:spPr>
            <a:solidFill>
              <a:schemeClr val="accent6"/>
            </a:solidFill>
            <a:ln>
              <a:noFill/>
            </a:ln>
            <a:effectLst/>
            <a:sp3d/>
          </c:spPr>
          <c:invertIfNegative val="0"/>
          <c:cat>
            <c:multiLvlStrRef>
              <c:f>Sheet1!$C$4:$F$5</c:f>
              <c:multiLvlStrCache>
                <c:ptCount val="4"/>
                <c:lvl>
                  <c:pt idx="0">
                    <c:v>15</c:v>
                  </c:pt>
                  <c:pt idx="1">
                    <c:v>26</c:v>
                  </c:pt>
                  <c:pt idx="2">
                    <c:v>27</c:v>
                  </c:pt>
                  <c:pt idx="3">
                    <c:v>25</c:v>
                  </c:pt>
                </c:lvl>
                <c:lvl>
                  <c:pt idx="0">
                    <c:v>2019</c:v>
                  </c:pt>
                  <c:pt idx="1">
                    <c:v>2018</c:v>
                  </c:pt>
                  <c:pt idx="2">
                    <c:v>2017</c:v>
                  </c:pt>
                  <c:pt idx="3">
                    <c:v>2016</c:v>
                  </c:pt>
                </c:lvl>
              </c:multiLvlStrCache>
            </c:multiLvlStrRef>
          </c:cat>
          <c:val>
            <c:numRef>
              <c:f>Sheet1!$C$6:$F$6</c:f>
              <c:numCache>
                <c:formatCode>General</c:formatCode>
                <c:ptCount val="4"/>
                <c:pt idx="0">
                  <c:v>2</c:v>
                </c:pt>
                <c:pt idx="1">
                  <c:v>2</c:v>
                </c:pt>
                <c:pt idx="2">
                  <c:v>2</c:v>
                </c:pt>
                <c:pt idx="3">
                  <c:v>2</c:v>
                </c:pt>
              </c:numCache>
            </c:numRef>
          </c:val>
          <c:extLst>
            <c:ext xmlns:c16="http://schemas.microsoft.com/office/drawing/2014/chart" uri="{C3380CC4-5D6E-409C-BE32-E72D297353CC}">
              <c16:uniqueId val="{00000000-D53A-4A59-AB6C-C4C5B30B5361}"/>
            </c:ext>
          </c:extLst>
        </c:ser>
        <c:ser>
          <c:idx val="1"/>
          <c:order val="1"/>
          <c:tx>
            <c:strRef>
              <c:f>Sheet1!$B$7</c:f>
              <c:strCache>
                <c:ptCount val="1"/>
                <c:pt idx="0">
                  <c:v>Cental &amp; South America</c:v>
                </c:pt>
              </c:strCache>
            </c:strRef>
          </c:tx>
          <c:spPr>
            <a:solidFill>
              <a:schemeClr val="accent5"/>
            </a:solidFill>
            <a:ln>
              <a:noFill/>
            </a:ln>
            <a:effectLst/>
            <a:sp3d/>
          </c:spPr>
          <c:invertIfNegative val="0"/>
          <c:cat>
            <c:multiLvlStrRef>
              <c:f>Sheet1!$C$4:$F$5</c:f>
              <c:multiLvlStrCache>
                <c:ptCount val="4"/>
                <c:lvl>
                  <c:pt idx="0">
                    <c:v>15</c:v>
                  </c:pt>
                  <c:pt idx="1">
                    <c:v>26</c:v>
                  </c:pt>
                  <c:pt idx="2">
                    <c:v>27</c:v>
                  </c:pt>
                  <c:pt idx="3">
                    <c:v>25</c:v>
                  </c:pt>
                </c:lvl>
                <c:lvl>
                  <c:pt idx="0">
                    <c:v>2019</c:v>
                  </c:pt>
                  <c:pt idx="1">
                    <c:v>2018</c:v>
                  </c:pt>
                  <c:pt idx="2">
                    <c:v>2017</c:v>
                  </c:pt>
                  <c:pt idx="3">
                    <c:v>2016</c:v>
                  </c:pt>
                </c:lvl>
              </c:multiLvlStrCache>
            </c:multiLvlStrRef>
          </c:cat>
          <c:val>
            <c:numRef>
              <c:f>Sheet1!$C$7:$F$7</c:f>
              <c:numCache>
                <c:formatCode>General</c:formatCode>
                <c:ptCount val="4"/>
                <c:pt idx="0">
                  <c:v>7</c:v>
                </c:pt>
                <c:pt idx="1">
                  <c:v>12</c:v>
                </c:pt>
                <c:pt idx="2">
                  <c:v>13</c:v>
                </c:pt>
                <c:pt idx="3">
                  <c:v>7</c:v>
                </c:pt>
              </c:numCache>
            </c:numRef>
          </c:val>
          <c:extLst>
            <c:ext xmlns:c16="http://schemas.microsoft.com/office/drawing/2014/chart" uri="{C3380CC4-5D6E-409C-BE32-E72D297353CC}">
              <c16:uniqueId val="{00000001-D53A-4A59-AB6C-C4C5B30B5361}"/>
            </c:ext>
          </c:extLst>
        </c:ser>
        <c:ser>
          <c:idx val="2"/>
          <c:order val="2"/>
          <c:tx>
            <c:strRef>
              <c:f>Sheet1!$B$8</c:f>
              <c:strCache>
                <c:ptCount val="1"/>
                <c:pt idx="0">
                  <c:v>Caribbean</c:v>
                </c:pt>
              </c:strCache>
            </c:strRef>
          </c:tx>
          <c:spPr>
            <a:solidFill>
              <a:schemeClr val="accent4"/>
            </a:solidFill>
            <a:ln>
              <a:noFill/>
            </a:ln>
            <a:effectLst/>
            <a:sp3d/>
          </c:spPr>
          <c:invertIfNegative val="0"/>
          <c:cat>
            <c:multiLvlStrRef>
              <c:f>Sheet1!$C$4:$F$5</c:f>
              <c:multiLvlStrCache>
                <c:ptCount val="4"/>
                <c:lvl>
                  <c:pt idx="0">
                    <c:v>15</c:v>
                  </c:pt>
                  <c:pt idx="1">
                    <c:v>26</c:v>
                  </c:pt>
                  <c:pt idx="2">
                    <c:v>27</c:v>
                  </c:pt>
                  <c:pt idx="3">
                    <c:v>25</c:v>
                  </c:pt>
                </c:lvl>
                <c:lvl>
                  <c:pt idx="0">
                    <c:v>2019</c:v>
                  </c:pt>
                  <c:pt idx="1">
                    <c:v>2018</c:v>
                  </c:pt>
                  <c:pt idx="2">
                    <c:v>2017</c:v>
                  </c:pt>
                  <c:pt idx="3">
                    <c:v>2016</c:v>
                  </c:pt>
                </c:lvl>
              </c:multiLvlStrCache>
            </c:multiLvlStrRef>
          </c:cat>
          <c:val>
            <c:numRef>
              <c:f>Sheet1!$C$8:$F$8</c:f>
              <c:numCache>
                <c:formatCode>General</c:formatCode>
                <c:ptCount val="4"/>
                <c:pt idx="0">
                  <c:v>6</c:v>
                </c:pt>
                <c:pt idx="1">
                  <c:v>12</c:v>
                </c:pt>
                <c:pt idx="2">
                  <c:v>12</c:v>
                </c:pt>
                <c:pt idx="3">
                  <c:v>16</c:v>
                </c:pt>
              </c:numCache>
            </c:numRef>
          </c:val>
          <c:extLst>
            <c:ext xmlns:c16="http://schemas.microsoft.com/office/drawing/2014/chart" uri="{C3380CC4-5D6E-409C-BE32-E72D297353CC}">
              <c16:uniqueId val="{00000002-D53A-4A59-AB6C-C4C5B30B5361}"/>
            </c:ext>
          </c:extLst>
        </c:ser>
        <c:dLbls>
          <c:showLegendKey val="0"/>
          <c:showVal val="0"/>
          <c:showCatName val="0"/>
          <c:showSerName val="0"/>
          <c:showPercent val="0"/>
          <c:showBubbleSize val="0"/>
        </c:dLbls>
        <c:gapWidth val="150"/>
        <c:shape val="box"/>
        <c:axId val="850433896"/>
        <c:axId val="850430944"/>
        <c:axId val="0"/>
      </c:bar3DChart>
      <c:catAx>
        <c:axId val="8504338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0430944"/>
        <c:crosses val="autoZero"/>
        <c:auto val="1"/>
        <c:lblAlgn val="ctr"/>
        <c:lblOffset val="100"/>
        <c:noMultiLvlLbl val="0"/>
      </c:catAx>
      <c:valAx>
        <c:axId val="850430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0433896"/>
        <c:crosses val="autoZero"/>
        <c:crossBetween val="between"/>
      </c:valAx>
      <c:spPr>
        <a:noFill/>
        <a:ln>
          <a:noFill/>
        </a:ln>
        <a:effectLst/>
      </c:spPr>
    </c:plotArea>
    <c:legend>
      <c:legendPos val="b"/>
      <c:layout>
        <c:manualLayout>
          <c:xMode val="edge"/>
          <c:yMode val="edge"/>
          <c:x val="0.35426026173811603"/>
          <c:y val="0.91055737751280774"/>
          <c:w val="0.29726651356080486"/>
          <c:h val="8.944262248719221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DF109-CCDB-4B8D-B3A5-3FEFAFF6C305}" type="datetimeFigureOut">
              <a:rPr lang="en-GB" smtClean="0"/>
              <a:t>05/08/2019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0CB494-A79F-48B0-9792-2096DC8D985F}" type="slidenum">
              <a:rPr lang="en-GB" smtClean="0"/>
              <a:t>‹#›</a:t>
            </a:fld>
            <a:endParaRPr lang="en-GB"/>
          </a:p>
        </p:txBody>
      </p:sp>
    </p:spTree>
    <p:extLst>
      <p:ext uri="{BB962C8B-B14F-4D97-AF65-F5344CB8AC3E}">
        <p14:creationId xmlns:p14="http://schemas.microsoft.com/office/powerpoint/2010/main" val="425916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F68FF2C-FB36-4E69-A246-62B3F864A4C0}" type="datetimeFigureOut">
              <a:rPr lang="en-GB" smtClean="0"/>
              <a:t>05/08/2019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2712F-1E83-4BF6-8378-C3B8D8322165}" type="slidenum">
              <a:rPr lang="en-GB" smtClean="0"/>
              <a:t>‹#›</a:t>
            </a:fld>
            <a:endParaRPr lang="en-GB"/>
          </a:p>
        </p:txBody>
      </p:sp>
      <p:grpSp>
        <p:nvGrpSpPr>
          <p:cNvPr id="8" name="Group 7"/>
          <p:cNvGrpSpPr/>
          <p:nvPr userDrawn="1"/>
        </p:nvGrpSpPr>
        <p:grpSpPr>
          <a:xfrm>
            <a:off x="-4233" y="-3175"/>
            <a:ext cx="12231388" cy="6864350"/>
            <a:chOff x="-3175" y="-3175"/>
            <a:chExt cx="9173541" cy="686435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52403" y="6096000"/>
              <a:ext cx="401796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1996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F68FF2C-FB36-4E69-A246-62B3F864A4C0}" type="datetimeFigureOut">
              <a:rPr lang="en-GB" smtClean="0"/>
              <a:t>05/08/2019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2712F-1E83-4BF6-8378-C3B8D8322165}" type="slidenum">
              <a:rPr lang="en-GB" smtClean="0"/>
              <a:t>‹#›</a:t>
            </a:fld>
            <a:endParaRPr lang="en-GB"/>
          </a:p>
        </p:txBody>
      </p:sp>
    </p:spTree>
    <p:extLst>
      <p:ext uri="{BB962C8B-B14F-4D97-AF65-F5344CB8AC3E}">
        <p14:creationId xmlns:p14="http://schemas.microsoft.com/office/powerpoint/2010/main" val="1247163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F68FF2C-FB36-4E69-A246-62B3F864A4C0}" type="datetimeFigureOut">
              <a:rPr lang="en-GB" smtClean="0"/>
              <a:t>05/08/2019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2712F-1E83-4BF6-8378-C3B8D8322165}" type="slidenum">
              <a:rPr lang="en-GB" smtClean="0"/>
              <a:t>‹#›</a:t>
            </a:fld>
            <a:endParaRPr lang="en-GB"/>
          </a:p>
        </p:txBody>
      </p:sp>
    </p:spTree>
    <p:extLst>
      <p:ext uri="{BB962C8B-B14F-4D97-AF65-F5344CB8AC3E}">
        <p14:creationId xmlns:p14="http://schemas.microsoft.com/office/powerpoint/2010/main" val="416282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F68FF2C-FB36-4E69-A246-62B3F864A4C0}" type="datetimeFigureOut">
              <a:rPr lang="en-GB" smtClean="0"/>
              <a:t>05/08/2019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2712F-1E83-4BF6-8378-C3B8D8322165}" type="slidenum">
              <a:rPr lang="en-GB" smtClean="0"/>
              <a:t>‹#›</a:t>
            </a:fld>
            <a:endParaRPr lang="en-GB"/>
          </a:p>
        </p:txBody>
      </p:sp>
    </p:spTree>
    <p:extLst>
      <p:ext uri="{BB962C8B-B14F-4D97-AF65-F5344CB8AC3E}">
        <p14:creationId xmlns:p14="http://schemas.microsoft.com/office/powerpoint/2010/main" val="22008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8FF2C-FB36-4E69-A246-62B3F864A4C0}" type="datetimeFigureOut">
              <a:rPr lang="en-GB" smtClean="0"/>
              <a:t>05/08/2019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A2712F-1E83-4BF6-8378-C3B8D8322165}" type="slidenum">
              <a:rPr lang="en-GB" smtClean="0"/>
              <a:t>‹#›</a:t>
            </a:fld>
            <a:endParaRPr lang="en-GB"/>
          </a:p>
        </p:txBody>
      </p:sp>
    </p:spTree>
    <p:extLst>
      <p:ext uri="{BB962C8B-B14F-4D97-AF65-F5344CB8AC3E}">
        <p14:creationId xmlns:p14="http://schemas.microsoft.com/office/powerpoint/2010/main" val="3497540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F68FF2C-FB36-4E69-A246-62B3F864A4C0}" type="datetimeFigureOut">
              <a:rPr lang="en-GB" smtClean="0"/>
              <a:t>05/08/2019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A2712F-1E83-4BF6-8378-C3B8D8322165}" type="slidenum">
              <a:rPr lang="en-GB" smtClean="0"/>
              <a:t>‹#›</a:t>
            </a:fld>
            <a:endParaRPr lang="en-GB"/>
          </a:p>
        </p:txBody>
      </p:sp>
    </p:spTree>
    <p:extLst>
      <p:ext uri="{BB962C8B-B14F-4D97-AF65-F5344CB8AC3E}">
        <p14:creationId xmlns:p14="http://schemas.microsoft.com/office/powerpoint/2010/main" val="1790335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F68FF2C-FB36-4E69-A246-62B3F864A4C0}" type="datetimeFigureOut">
              <a:rPr lang="en-GB" smtClean="0"/>
              <a:t>05/08/2019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A2712F-1E83-4BF6-8378-C3B8D8322165}" type="slidenum">
              <a:rPr lang="en-GB" smtClean="0"/>
              <a:t>‹#›</a:t>
            </a:fld>
            <a:endParaRPr lang="en-GB"/>
          </a:p>
        </p:txBody>
      </p:sp>
    </p:spTree>
    <p:extLst>
      <p:ext uri="{BB962C8B-B14F-4D97-AF65-F5344CB8AC3E}">
        <p14:creationId xmlns:p14="http://schemas.microsoft.com/office/powerpoint/2010/main" val="418104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F68FF2C-FB36-4E69-A246-62B3F864A4C0}" type="datetimeFigureOut">
              <a:rPr lang="en-GB" smtClean="0"/>
              <a:t>05/08/2019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A2712F-1E83-4BF6-8378-C3B8D8322165}" type="slidenum">
              <a:rPr lang="en-GB" smtClean="0"/>
              <a:t>‹#›</a:t>
            </a:fld>
            <a:endParaRPr lang="en-GB"/>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031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8FF2C-FB36-4E69-A246-62B3F864A4C0}" type="datetimeFigureOut">
              <a:rPr lang="en-GB" smtClean="0"/>
              <a:t>05/08/2019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A2712F-1E83-4BF6-8378-C3B8D8322165}" type="slidenum">
              <a:rPr lang="en-GB" smtClean="0"/>
              <a:t>‹#›</a:t>
            </a:fld>
            <a:endParaRPr lang="en-GB"/>
          </a:p>
        </p:txBody>
      </p:sp>
    </p:spTree>
    <p:extLst>
      <p:ext uri="{BB962C8B-B14F-4D97-AF65-F5344CB8AC3E}">
        <p14:creationId xmlns:p14="http://schemas.microsoft.com/office/powerpoint/2010/main" val="299614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68FF2C-FB36-4E69-A246-62B3F864A4C0}" type="datetimeFigureOut">
              <a:rPr lang="en-GB" smtClean="0"/>
              <a:t>05/08/2019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A2712F-1E83-4BF6-8378-C3B8D8322165}" type="slidenum">
              <a:rPr lang="en-GB" smtClean="0"/>
              <a:t>‹#›</a:t>
            </a:fld>
            <a:endParaRPr lang="en-GB"/>
          </a:p>
        </p:txBody>
      </p:sp>
    </p:spTree>
    <p:extLst>
      <p:ext uri="{BB962C8B-B14F-4D97-AF65-F5344CB8AC3E}">
        <p14:creationId xmlns:p14="http://schemas.microsoft.com/office/powerpoint/2010/main" val="142691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68FF2C-FB36-4E69-A246-62B3F864A4C0}" type="datetimeFigureOut">
              <a:rPr lang="en-GB" smtClean="0"/>
              <a:t>05/08/2019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A2712F-1E83-4BF6-8378-C3B8D8322165}" type="slidenum">
              <a:rPr lang="en-GB" smtClean="0"/>
              <a:t>‹#›</a:t>
            </a:fld>
            <a:endParaRPr lang="en-GB"/>
          </a:p>
        </p:txBody>
      </p:sp>
    </p:spTree>
    <p:extLst>
      <p:ext uri="{BB962C8B-B14F-4D97-AF65-F5344CB8AC3E}">
        <p14:creationId xmlns:p14="http://schemas.microsoft.com/office/powerpoint/2010/main" val="408655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8FF2C-FB36-4E69-A246-62B3F864A4C0}" type="datetimeFigureOut">
              <a:rPr lang="en-GB" smtClean="0"/>
              <a:t>05/08/2019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2712F-1E83-4BF6-8378-C3B8D8322165}" type="slidenum">
              <a:rPr lang="en-GB" smtClean="0"/>
              <a:t>‹#›</a:t>
            </a:fld>
            <a:endParaRPr lang="en-GB"/>
          </a:p>
        </p:txBody>
      </p:sp>
      <p:pic>
        <p:nvPicPr>
          <p:cNvPr id="2051"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56803" y="6172200"/>
            <a:ext cx="5357284"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897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Excel_Worksheet.xlsx"/></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CAFDEB-40B8-4D45-B0DE-C5DAF4B6AC4A}"/>
              </a:ext>
            </a:extLst>
          </p:cNvPr>
          <p:cNvSpPr>
            <a:spLocks noGrp="1"/>
          </p:cNvSpPr>
          <p:nvPr>
            <p:ph type="ctrTitle"/>
          </p:nvPr>
        </p:nvSpPr>
        <p:spPr>
          <a:xfrm>
            <a:off x="885825" y="479427"/>
            <a:ext cx="10363200" cy="938846"/>
          </a:xfrm>
        </p:spPr>
        <p:txBody>
          <a:bodyPr>
            <a:normAutofit fontScale="90000"/>
          </a:bodyPr>
          <a:lstStyle/>
          <a:p>
            <a:r>
              <a:rPr lang="en-US" dirty="0"/>
              <a:t>UN-GGIM Americas Regional Committee Meeting</a:t>
            </a:r>
            <a:br>
              <a:rPr lang="en-US" dirty="0"/>
            </a:br>
            <a:endParaRPr lang="en-US" dirty="0"/>
          </a:p>
        </p:txBody>
      </p:sp>
      <p:sp>
        <p:nvSpPr>
          <p:cNvPr id="2" name="TextBox 1">
            <a:extLst>
              <a:ext uri="{FF2B5EF4-FFF2-40B4-BE49-F238E27FC236}">
                <a16:creationId xmlns:a16="http://schemas.microsoft.com/office/drawing/2014/main" id="{A0518D7C-D18D-4F8E-BFF0-E5D0F19F3823}"/>
              </a:ext>
            </a:extLst>
          </p:cNvPr>
          <p:cNvSpPr txBox="1"/>
          <p:nvPr/>
        </p:nvSpPr>
        <p:spPr>
          <a:xfrm>
            <a:off x="1524000" y="5024356"/>
            <a:ext cx="8839200" cy="1354217"/>
          </a:xfrm>
          <a:prstGeom prst="rect">
            <a:avLst/>
          </a:prstGeom>
          <a:noFill/>
        </p:spPr>
        <p:txBody>
          <a:bodyPr wrap="square" rtlCol="0">
            <a:spAutoFit/>
          </a:bodyPr>
          <a:lstStyle/>
          <a:p>
            <a:pPr algn="ctr"/>
            <a:r>
              <a:rPr lang="en-US" sz="1600" dirty="0"/>
              <a:t>Cecille Blake</a:t>
            </a:r>
          </a:p>
          <a:p>
            <a:pPr algn="ctr"/>
            <a:r>
              <a:rPr lang="en-US" sz="1600" dirty="0"/>
              <a:t>UN-GGGIM and UNGEGN Secretariats</a:t>
            </a:r>
          </a:p>
          <a:p>
            <a:pPr algn="ctr"/>
            <a:r>
              <a:rPr lang="en-US" sz="1600" dirty="0"/>
              <a:t>UN Statistics/ DESA</a:t>
            </a:r>
          </a:p>
          <a:p>
            <a:pPr algn="ctr"/>
            <a:r>
              <a:rPr lang="en-US" sz="1600" dirty="0"/>
              <a:t>Monday 5</a:t>
            </a:r>
            <a:r>
              <a:rPr lang="en-US" sz="1600" baseline="30000" dirty="0"/>
              <a:t>th</a:t>
            </a:r>
            <a:r>
              <a:rPr lang="en-US" sz="1600" dirty="0"/>
              <a:t> August 2019</a:t>
            </a:r>
          </a:p>
          <a:p>
            <a:endParaRPr lang="en-US" dirty="0"/>
          </a:p>
        </p:txBody>
      </p:sp>
      <p:sp>
        <p:nvSpPr>
          <p:cNvPr id="3" name="TextBox 2">
            <a:extLst>
              <a:ext uri="{FF2B5EF4-FFF2-40B4-BE49-F238E27FC236}">
                <a16:creationId xmlns:a16="http://schemas.microsoft.com/office/drawing/2014/main" id="{FE666AA4-D04F-4A16-869C-8E7AA58D38DC}"/>
              </a:ext>
            </a:extLst>
          </p:cNvPr>
          <p:cNvSpPr txBox="1"/>
          <p:nvPr/>
        </p:nvSpPr>
        <p:spPr>
          <a:xfrm>
            <a:off x="571500" y="1408092"/>
            <a:ext cx="10896600" cy="3570208"/>
          </a:xfrm>
          <a:prstGeom prst="rect">
            <a:avLst/>
          </a:prstGeom>
          <a:noFill/>
        </p:spPr>
        <p:txBody>
          <a:bodyPr wrap="square" rtlCol="0">
            <a:spAutoFit/>
          </a:bodyPr>
          <a:lstStyle/>
          <a:p>
            <a:pPr algn="ctr"/>
            <a:r>
              <a:rPr lang="en-US" sz="4400" b="1" dirty="0">
                <a:solidFill>
                  <a:schemeClr val="bg1"/>
                </a:solidFill>
              </a:rPr>
              <a:t>Strengthening national and regional SDI</a:t>
            </a:r>
          </a:p>
          <a:p>
            <a:pPr algn="ctr"/>
            <a:r>
              <a:rPr lang="en-US" sz="2000" b="1" dirty="0">
                <a:solidFill>
                  <a:schemeClr val="bg1"/>
                </a:solidFill>
              </a:rPr>
              <a:t>a cocktail of </a:t>
            </a:r>
          </a:p>
          <a:p>
            <a:pPr algn="ctr"/>
            <a:r>
              <a:rPr lang="en-US" sz="4400" b="1" dirty="0">
                <a:solidFill>
                  <a:schemeClr val="bg1"/>
                </a:solidFill>
              </a:rPr>
              <a:t> </a:t>
            </a:r>
            <a:r>
              <a:rPr lang="en-US" sz="4400" b="1" dirty="0">
                <a:solidFill>
                  <a:srgbClr val="FFC000"/>
                </a:solidFill>
              </a:rPr>
              <a:t>Commitment and Participation</a:t>
            </a:r>
          </a:p>
          <a:p>
            <a:pPr algn="ctr"/>
            <a:r>
              <a:rPr lang="en-US" sz="2000" b="1" dirty="0">
                <a:solidFill>
                  <a:schemeClr val="bg1"/>
                </a:solidFill>
              </a:rPr>
              <a:t>or should it be</a:t>
            </a:r>
          </a:p>
          <a:p>
            <a:pPr algn="ctr"/>
            <a:r>
              <a:rPr lang="en-US" sz="5400" b="1" dirty="0">
                <a:solidFill>
                  <a:srgbClr val="92D050"/>
                </a:solidFill>
              </a:rPr>
              <a:t>Collaboration and Cooperation</a:t>
            </a:r>
          </a:p>
          <a:p>
            <a:pPr algn="ctr"/>
            <a:r>
              <a:rPr lang="en-US" sz="4000" b="1" dirty="0">
                <a:solidFill>
                  <a:schemeClr val="bg1"/>
                </a:solidFill>
              </a:rPr>
              <a:t>or all: </a:t>
            </a:r>
            <a:r>
              <a:rPr lang="en-US" sz="4000" b="1" dirty="0">
                <a:solidFill>
                  <a:srgbClr val="C00000"/>
                </a:solidFill>
              </a:rPr>
              <a:t>Tipple C‘s and P</a:t>
            </a:r>
          </a:p>
        </p:txBody>
      </p:sp>
    </p:spTree>
    <p:extLst>
      <p:ext uri="{BB962C8B-B14F-4D97-AF65-F5344CB8AC3E}">
        <p14:creationId xmlns:p14="http://schemas.microsoft.com/office/powerpoint/2010/main" val="1993529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375FFA6C-8B75-4E04-90AA-48045C06FDAE}"/>
              </a:ext>
            </a:extLst>
          </p:cNvPr>
          <p:cNvSpPr>
            <a:spLocks noGrp="1"/>
          </p:cNvSpPr>
          <p:nvPr>
            <p:ph type="title"/>
          </p:nvPr>
        </p:nvSpPr>
        <p:spPr>
          <a:xfrm>
            <a:off x="640079" y="2053641"/>
            <a:ext cx="3669161" cy="2760098"/>
          </a:xfrm>
        </p:spPr>
        <p:txBody>
          <a:bodyPr>
            <a:normAutofit/>
          </a:bodyPr>
          <a:lstStyle/>
          <a:p>
            <a:r>
              <a:rPr lang="en-US" sz="4800" dirty="0">
                <a:solidFill>
                  <a:srgbClr val="FFFFFF"/>
                </a:solidFill>
              </a:rPr>
              <a:t>So what do we do ?</a:t>
            </a:r>
          </a:p>
        </p:txBody>
      </p:sp>
      <p:sp>
        <p:nvSpPr>
          <p:cNvPr id="5" name="Content Placeholder 4">
            <a:extLst>
              <a:ext uri="{FF2B5EF4-FFF2-40B4-BE49-F238E27FC236}">
                <a16:creationId xmlns:a16="http://schemas.microsoft.com/office/drawing/2014/main" id="{29C20DD4-6BB4-48BD-8165-20AE110446E8}"/>
              </a:ext>
            </a:extLst>
          </p:cNvPr>
          <p:cNvSpPr>
            <a:spLocks noGrp="1"/>
          </p:cNvSpPr>
          <p:nvPr>
            <p:ph idx="1"/>
          </p:nvPr>
        </p:nvSpPr>
        <p:spPr>
          <a:xfrm>
            <a:off x="6090574" y="801866"/>
            <a:ext cx="5306084" cy="5230634"/>
          </a:xfrm>
        </p:spPr>
        <p:txBody>
          <a:bodyPr anchor="ctr">
            <a:normAutofit/>
          </a:bodyPr>
          <a:lstStyle/>
          <a:p>
            <a:pPr marL="0" indent="0" algn="ctr">
              <a:spcBef>
                <a:spcPts val="0"/>
              </a:spcBef>
              <a:buNone/>
            </a:pPr>
            <a:r>
              <a:rPr lang="en-US" sz="5400" b="1" dirty="0">
                <a:solidFill>
                  <a:srgbClr val="FFC000"/>
                </a:solidFill>
              </a:rPr>
              <a:t>Commit  Participate</a:t>
            </a:r>
          </a:p>
          <a:p>
            <a:pPr marL="0" lvl="0" indent="0" algn="ctr">
              <a:spcBef>
                <a:spcPts val="0"/>
              </a:spcBef>
              <a:buNone/>
            </a:pPr>
            <a:r>
              <a:rPr lang="en-US" sz="5400" b="1" dirty="0">
                <a:solidFill>
                  <a:srgbClr val="92D050"/>
                </a:solidFill>
              </a:rPr>
              <a:t>Collaborate and Cooperate</a:t>
            </a:r>
          </a:p>
          <a:p>
            <a:endParaRPr lang="en-US" sz="2400" dirty="0">
              <a:solidFill>
                <a:srgbClr val="000000"/>
              </a:solidFill>
            </a:endParaRPr>
          </a:p>
        </p:txBody>
      </p:sp>
    </p:spTree>
    <p:extLst>
      <p:ext uri="{BB962C8B-B14F-4D97-AF65-F5344CB8AC3E}">
        <p14:creationId xmlns:p14="http://schemas.microsoft.com/office/powerpoint/2010/main" val="3789818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21301-0B54-41A5-B110-B91CF7EC592A}"/>
              </a:ext>
            </a:extLst>
          </p:cNvPr>
          <p:cNvSpPr>
            <a:spLocks noGrp="1"/>
          </p:cNvSpPr>
          <p:nvPr>
            <p:ph type="title"/>
          </p:nvPr>
        </p:nvSpPr>
        <p:spPr>
          <a:xfrm>
            <a:off x="609600" y="0"/>
            <a:ext cx="10972800" cy="1143000"/>
          </a:xfrm>
        </p:spPr>
        <p:txBody>
          <a:bodyPr/>
          <a:lstStyle/>
          <a:p>
            <a:r>
              <a:rPr lang="en-US" b="1" dirty="0">
                <a:solidFill>
                  <a:srgbClr val="0070C0"/>
                </a:solidFill>
              </a:rPr>
              <a:t>Cooperation Facilitates Development</a:t>
            </a:r>
          </a:p>
        </p:txBody>
      </p:sp>
      <p:sp>
        <p:nvSpPr>
          <p:cNvPr id="3" name="Content Placeholder 2">
            <a:extLst>
              <a:ext uri="{FF2B5EF4-FFF2-40B4-BE49-F238E27FC236}">
                <a16:creationId xmlns:a16="http://schemas.microsoft.com/office/drawing/2014/main" id="{54A973CD-A5FF-46CB-9648-E747A4AF7A82}"/>
              </a:ext>
            </a:extLst>
          </p:cNvPr>
          <p:cNvSpPr>
            <a:spLocks noGrp="1"/>
          </p:cNvSpPr>
          <p:nvPr>
            <p:ph idx="1"/>
          </p:nvPr>
        </p:nvSpPr>
        <p:spPr>
          <a:xfrm>
            <a:off x="533400" y="1252609"/>
            <a:ext cx="10972800" cy="4525963"/>
          </a:xfrm>
        </p:spPr>
        <p:txBody>
          <a:bodyPr>
            <a:normAutofit fontScale="92500"/>
          </a:bodyPr>
          <a:lstStyle/>
          <a:p>
            <a:r>
              <a:rPr lang="en-US" dirty="0"/>
              <a:t>promote a new narrative that reinterprets development and seeks to strengthen the role of cooperation so as to leave no one behind. “We have called this new narrative ‘development in transition,’” she stated.</a:t>
            </a:r>
          </a:p>
          <a:p>
            <a:r>
              <a:rPr lang="en-US" dirty="0"/>
              <a:t>international cooperation, as a facilitator of development, must be based on relations of “variable geometries,” adapting to the capacities of each country in each specific area, in order to help them implement their national development priorities and align them with the Sustainable Development Goals (SDGs).</a:t>
            </a:r>
          </a:p>
        </p:txBody>
      </p:sp>
      <p:sp>
        <p:nvSpPr>
          <p:cNvPr id="4" name="TextBox 3">
            <a:extLst>
              <a:ext uri="{FF2B5EF4-FFF2-40B4-BE49-F238E27FC236}">
                <a16:creationId xmlns:a16="http://schemas.microsoft.com/office/drawing/2014/main" id="{038498C7-D8A7-4A77-A0EC-DE237DA7F1F4}"/>
              </a:ext>
            </a:extLst>
          </p:cNvPr>
          <p:cNvSpPr txBox="1"/>
          <p:nvPr/>
        </p:nvSpPr>
        <p:spPr>
          <a:xfrm>
            <a:off x="4572000" y="5703515"/>
            <a:ext cx="6858000" cy="369332"/>
          </a:xfrm>
          <a:prstGeom prst="rect">
            <a:avLst/>
          </a:prstGeom>
          <a:noFill/>
        </p:spPr>
        <p:txBody>
          <a:bodyPr wrap="square" rtlCol="0">
            <a:spAutoFit/>
          </a:bodyPr>
          <a:lstStyle/>
          <a:p>
            <a:r>
              <a:rPr lang="en-US" dirty="0"/>
              <a:t>Alicia </a:t>
            </a:r>
            <a:r>
              <a:rPr lang="en-US" dirty="0" err="1"/>
              <a:t>Bárcena</a:t>
            </a:r>
            <a:r>
              <a:rPr lang="en-US" dirty="0"/>
              <a:t>,  ECLAC’s Executive Secretary, Belgium, June 2019 </a:t>
            </a:r>
          </a:p>
        </p:txBody>
      </p:sp>
    </p:spTree>
    <p:extLst>
      <p:ext uri="{BB962C8B-B14F-4D97-AF65-F5344CB8AC3E}">
        <p14:creationId xmlns:p14="http://schemas.microsoft.com/office/powerpoint/2010/main" val="2091787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1F8-E2E1-43BE-A973-E65A229A0657}"/>
              </a:ext>
            </a:extLst>
          </p:cNvPr>
          <p:cNvSpPr>
            <a:spLocks noGrp="1"/>
          </p:cNvSpPr>
          <p:nvPr>
            <p:ph type="title"/>
          </p:nvPr>
        </p:nvSpPr>
        <p:spPr>
          <a:xfrm>
            <a:off x="581025" y="304800"/>
            <a:ext cx="10972800" cy="1143000"/>
          </a:xfrm>
        </p:spPr>
        <p:txBody>
          <a:bodyPr/>
          <a:lstStyle/>
          <a:p>
            <a:r>
              <a:rPr lang="en-US" b="1" dirty="0">
                <a:solidFill>
                  <a:srgbClr val="0070C0"/>
                </a:solidFill>
              </a:rPr>
              <a:t>Fiscal and Monetary Recommendations</a:t>
            </a:r>
          </a:p>
        </p:txBody>
      </p:sp>
      <p:sp>
        <p:nvSpPr>
          <p:cNvPr id="3" name="Content Placeholder 2">
            <a:extLst>
              <a:ext uri="{FF2B5EF4-FFF2-40B4-BE49-F238E27FC236}">
                <a16:creationId xmlns:a16="http://schemas.microsoft.com/office/drawing/2014/main" id="{5F1BCECB-EF50-4559-96FF-E06F94633250}"/>
              </a:ext>
            </a:extLst>
          </p:cNvPr>
          <p:cNvSpPr>
            <a:spLocks noGrp="1"/>
          </p:cNvSpPr>
          <p:nvPr>
            <p:ph idx="1"/>
          </p:nvPr>
        </p:nvSpPr>
        <p:spPr/>
        <p:txBody>
          <a:bodyPr>
            <a:normAutofit fontScale="92500" lnSpcReduction="10000"/>
          </a:bodyPr>
          <a:lstStyle/>
          <a:p>
            <a:r>
              <a:rPr lang="en-US" dirty="0"/>
              <a:t> PUBLIC SPENDING AND INVESTMENT POLICIES</a:t>
            </a:r>
          </a:p>
          <a:p>
            <a:pPr lvl="1"/>
            <a:r>
              <a:rPr lang="en-US" dirty="0"/>
              <a:t>Redirect public investment towards the adaptation and use of innovative technologies with natural resources</a:t>
            </a:r>
          </a:p>
          <a:p>
            <a:pPr lvl="1"/>
            <a:r>
              <a:rPr lang="en-US" dirty="0"/>
              <a:t>Promote public-private agreements for infrastructure and renewable energy</a:t>
            </a:r>
          </a:p>
          <a:p>
            <a:r>
              <a:rPr lang="en-US" dirty="0"/>
              <a:t>PRO INVESTMENT AND PRODUCTIVITY POLICIES</a:t>
            </a:r>
          </a:p>
          <a:p>
            <a:pPr lvl="1"/>
            <a:r>
              <a:rPr lang="en-US" dirty="0"/>
              <a:t>Orient investment towards knowledge-intensive sectors and more dynamic sectors that drive increased productivity</a:t>
            </a:r>
          </a:p>
          <a:p>
            <a:pPr lvl="1"/>
            <a:r>
              <a:rPr lang="en-US" dirty="0"/>
              <a:t>Investment stimulus policies must incorporate innovation, learning and quality jobs</a:t>
            </a:r>
          </a:p>
          <a:p>
            <a:pPr lvl="1"/>
            <a:endParaRPr lang="en-US" dirty="0"/>
          </a:p>
        </p:txBody>
      </p:sp>
    </p:spTree>
    <p:extLst>
      <p:ext uri="{BB962C8B-B14F-4D97-AF65-F5344CB8AC3E}">
        <p14:creationId xmlns:p14="http://schemas.microsoft.com/office/powerpoint/2010/main" val="2286410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7FED6-AB36-44FE-B721-D9AF758C003D}"/>
              </a:ext>
            </a:extLst>
          </p:cNvPr>
          <p:cNvSpPr>
            <a:spLocks noGrp="1"/>
          </p:cNvSpPr>
          <p:nvPr>
            <p:ph type="title"/>
          </p:nvPr>
        </p:nvSpPr>
        <p:spPr/>
        <p:txBody>
          <a:bodyPr/>
          <a:lstStyle/>
          <a:p>
            <a:r>
              <a:rPr lang="en-US" b="1" dirty="0">
                <a:solidFill>
                  <a:srgbClr val="0070C0"/>
                </a:solidFill>
              </a:rPr>
              <a:t>Why invest in the 3 C and P</a:t>
            </a:r>
          </a:p>
        </p:txBody>
      </p:sp>
      <p:sp>
        <p:nvSpPr>
          <p:cNvPr id="3" name="Content Placeholder 2">
            <a:extLst>
              <a:ext uri="{FF2B5EF4-FFF2-40B4-BE49-F238E27FC236}">
                <a16:creationId xmlns:a16="http://schemas.microsoft.com/office/drawing/2014/main" id="{57B7E04A-A843-428F-9A1E-0DC315898C7C}"/>
              </a:ext>
            </a:extLst>
          </p:cNvPr>
          <p:cNvSpPr>
            <a:spLocks noGrp="1"/>
          </p:cNvSpPr>
          <p:nvPr>
            <p:ph idx="1"/>
          </p:nvPr>
        </p:nvSpPr>
        <p:spPr>
          <a:xfrm>
            <a:off x="609600" y="1600201"/>
            <a:ext cx="11353800" cy="4525963"/>
          </a:xfrm>
        </p:spPr>
        <p:txBody>
          <a:bodyPr/>
          <a:lstStyle/>
          <a:p>
            <a:r>
              <a:rPr lang="en-US" dirty="0"/>
              <a:t>UN-GGIM global and regional platforms – share issues, gain consensus and problem solving</a:t>
            </a:r>
          </a:p>
          <a:p>
            <a:r>
              <a:rPr lang="en-US" dirty="0"/>
              <a:t>Recognizing and upholding national sovereignty</a:t>
            </a:r>
          </a:p>
          <a:p>
            <a:r>
              <a:rPr lang="en-US" dirty="0"/>
              <a:t>Advance national and regional geospatial and development agendas</a:t>
            </a:r>
          </a:p>
          <a:p>
            <a:r>
              <a:rPr lang="en-US" dirty="0"/>
              <a:t>Self-fulfillment, building of networks – technical and professional</a:t>
            </a:r>
          </a:p>
          <a:p>
            <a:endParaRPr lang="en-US" dirty="0"/>
          </a:p>
        </p:txBody>
      </p:sp>
    </p:spTree>
    <p:extLst>
      <p:ext uri="{BB962C8B-B14F-4D97-AF65-F5344CB8AC3E}">
        <p14:creationId xmlns:p14="http://schemas.microsoft.com/office/powerpoint/2010/main" val="251405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79F68-2321-4FCA-A411-6B7A0D2ADCDA}"/>
              </a:ext>
            </a:extLst>
          </p:cNvPr>
          <p:cNvSpPr>
            <a:spLocks noGrp="1"/>
          </p:cNvSpPr>
          <p:nvPr>
            <p:ph type="title"/>
          </p:nvPr>
        </p:nvSpPr>
        <p:spPr/>
        <p:txBody>
          <a:bodyPr>
            <a:normAutofit fontScale="90000"/>
          </a:bodyPr>
          <a:lstStyle/>
          <a:p>
            <a:r>
              <a:rPr lang="en-US" b="1" dirty="0">
                <a:solidFill>
                  <a:srgbClr val="0070C0"/>
                </a:solidFill>
              </a:rPr>
              <a:t>Strengthening Regional Participation and Collaboration</a:t>
            </a:r>
          </a:p>
        </p:txBody>
      </p:sp>
      <p:sp>
        <p:nvSpPr>
          <p:cNvPr id="3" name="Content Placeholder 2">
            <a:extLst>
              <a:ext uri="{FF2B5EF4-FFF2-40B4-BE49-F238E27FC236}">
                <a16:creationId xmlns:a16="http://schemas.microsoft.com/office/drawing/2014/main" id="{B0469687-FF0A-4ABC-A0B8-634D9E0A445B}"/>
              </a:ext>
            </a:extLst>
          </p:cNvPr>
          <p:cNvSpPr>
            <a:spLocks noGrp="1"/>
          </p:cNvSpPr>
          <p:nvPr>
            <p:ph idx="1"/>
          </p:nvPr>
        </p:nvSpPr>
        <p:spPr/>
        <p:txBody>
          <a:bodyPr>
            <a:normAutofit lnSpcReduction="10000"/>
          </a:bodyPr>
          <a:lstStyle/>
          <a:p>
            <a:r>
              <a:rPr lang="en-US" dirty="0"/>
              <a:t>Time management – if you  want time you must make it</a:t>
            </a:r>
          </a:p>
          <a:p>
            <a:r>
              <a:rPr lang="en-US" dirty="0"/>
              <a:t>Create strong team work culture – Working groups</a:t>
            </a:r>
          </a:p>
          <a:p>
            <a:r>
              <a:rPr lang="en-US" dirty="0"/>
              <a:t>Mentor and motivate </a:t>
            </a:r>
          </a:p>
          <a:p>
            <a:r>
              <a:rPr lang="en-US" dirty="0"/>
              <a:t>Encourage open communication</a:t>
            </a:r>
          </a:p>
          <a:p>
            <a:r>
              <a:rPr lang="en-US" dirty="0"/>
              <a:t>Develop trust</a:t>
            </a:r>
          </a:p>
          <a:p>
            <a:r>
              <a:rPr lang="en-US" dirty="0"/>
              <a:t>Review, Evaluate and provide feedback</a:t>
            </a:r>
          </a:p>
          <a:p>
            <a:r>
              <a:rPr lang="en-US" dirty="0"/>
              <a:t>Offer incentives</a:t>
            </a:r>
          </a:p>
          <a:p>
            <a:r>
              <a:rPr lang="en-US" dirty="0"/>
              <a:t>Use technology to collaborate and participate</a:t>
            </a:r>
          </a:p>
        </p:txBody>
      </p:sp>
    </p:spTree>
    <p:extLst>
      <p:ext uri="{BB962C8B-B14F-4D97-AF65-F5344CB8AC3E}">
        <p14:creationId xmlns:p14="http://schemas.microsoft.com/office/powerpoint/2010/main" val="565478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42D96-F569-4A4F-992A-B67050676181}"/>
              </a:ext>
            </a:extLst>
          </p:cNvPr>
          <p:cNvSpPr>
            <a:spLocks noGrp="1"/>
          </p:cNvSpPr>
          <p:nvPr>
            <p:ph type="title"/>
          </p:nvPr>
        </p:nvSpPr>
        <p:spPr>
          <a:xfrm>
            <a:off x="609600" y="0"/>
            <a:ext cx="10972800" cy="1143000"/>
          </a:xfrm>
        </p:spPr>
        <p:txBody>
          <a:bodyPr>
            <a:normAutofit/>
          </a:bodyPr>
          <a:lstStyle/>
          <a:p>
            <a:r>
              <a:rPr lang="en-US" b="1" dirty="0">
                <a:solidFill>
                  <a:srgbClr val="0070C0"/>
                </a:solidFill>
              </a:rPr>
              <a:t>For Your Consideration</a:t>
            </a:r>
            <a:endParaRPr lang="en-GB" b="1" dirty="0">
              <a:solidFill>
                <a:srgbClr val="0070C0"/>
              </a:solidFill>
            </a:endParaRPr>
          </a:p>
        </p:txBody>
      </p:sp>
      <p:sp>
        <p:nvSpPr>
          <p:cNvPr id="3" name="Content Placeholder 2">
            <a:extLst>
              <a:ext uri="{FF2B5EF4-FFF2-40B4-BE49-F238E27FC236}">
                <a16:creationId xmlns:a16="http://schemas.microsoft.com/office/drawing/2014/main" id="{D0CF5A6E-486D-4496-9D92-F502E8594649}"/>
              </a:ext>
            </a:extLst>
          </p:cNvPr>
          <p:cNvSpPr>
            <a:spLocks noGrp="1"/>
          </p:cNvSpPr>
          <p:nvPr>
            <p:ph idx="1"/>
          </p:nvPr>
        </p:nvSpPr>
        <p:spPr>
          <a:xfrm>
            <a:off x="609600" y="1143000"/>
            <a:ext cx="10972800" cy="4525963"/>
          </a:xfrm>
        </p:spPr>
        <p:txBody>
          <a:bodyPr>
            <a:normAutofit fontScale="92500" lnSpcReduction="10000"/>
          </a:bodyPr>
          <a:lstStyle/>
          <a:p>
            <a:r>
              <a:rPr lang="en-US" dirty="0"/>
              <a:t>What do I do post 8</a:t>
            </a:r>
            <a:r>
              <a:rPr lang="en-US" baseline="30000" dirty="0"/>
              <a:t>th</a:t>
            </a:r>
            <a:r>
              <a:rPr lang="en-US" dirty="0"/>
              <a:t> Session UN-GGIM –nationally, regionally?</a:t>
            </a:r>
          </a:p>
          <a:p>
            <a:r>
              <a:rPr lang="en-US" dirty="0"/>
              <a:t>Do I have a plan for the intersessional period?</a:t>
            </a:r>
          </a:p>
          <a:p>
            <a:r>
              <a:rPr lang="en-US" dirty="0"/>
              <a:t>How do I communicate the 8</a:t>
            </a:r>
            <a:r>
              <a:rPr lang="en-US" baseline="30000" dirty="0"/>
              <a:t>th</a:t>
            </a:r>
            <a:r>
              <a:rPr lang="en-US" dirty="0"/>
              <a:t> session decisions, findings ?</a:t>
            </a:r>
          </a:p>
          <a:p>
            <a:r>
              <a:rPr lang="en-US" dirty="0"/>
              <a:t>How do I maintain the connections created?</a:t>
            </a:r>
          </a:p>
          <a:p>
            <a:r>
              <a:rPr lang="en-US" dirty="0"/>
              <a:t>Which Member State will lead the region post Mexico in 2021?</a:t>
            </a:r>
          </a:p>
          <a:p>
            <a:r>
              <a:rPr lang="en-US" dirty="0"/>
              <a:t>Am I participating at minimum in one working group/expert group, regionally and or globally?</a:t>
            </a:r>
          </a:p>
          <a:p>
            <a:r>
              <a:rPr lang="en-GB" dirty="0"/>
              <a:t>My regional vocals- what are their roles?</a:t>
            </a:r>
          </a:p>
          <a:p>
            <a:r>
              <a:rPr lang="en-GB" dirty="0"/>
              <a:t>The networks – how do they support our regional work?</a:t>
            </a:r>
          </a:p>
        </p:txBody>
      </p:sp>
    </p:spTree>
    <p:extLst>
      <p:ext uri="{BB962C8B-B14F-4D97-AF65-F5344CB8AC3E}">
        <p14:creationId xmlns:p14="http://schemas.microsoft.com/office/powerpoint/2010/main" val="562707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8E5E-79C5-424D-BCEA-AEC09A68DD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7B32AB-104A-44D2-A43B-D9BFDE6A85B9}"/>
              </a:ext>
            </a:extLst>
          </p:cNvPr>
          <p:cNvSpPr>
            <a:spLocks noGrp="1"/>
          </p:cNvSpPr>
          <p:nvPr>
            <p:ph idx="1"/>
          </p:nvPr>
        </p:nvSpPr>
        <p:spPr/>
        <p:txBody>
          <a:bodyPr>
            <a:normAutofit lnSpcReduction="10000"/>
          </a:bodyPr>
          <a:lstStyle/>
          <a:p>
            <a:pPr marL="0" indent="0">
              <a:spcBef>
                <a:spcPts val="0"/>
              </a:spcBef>
              <a:buNone/>
            </a:pPr>
            <a:r>
              <a:rPr lang="en-US" sz="6000" b="1" dirty="0">
                <a:solidFill>
                  <a:srgbClr val="FFC000"/>
                </a:solidFill>
              </a:rPr>
              <a:t>	Commit  </a:t>
            </a:r>
          </a:p>
          <a:p>
            <a:pPr marL="0" indent="0" algn="ctr">
              <a:spcBef>
                <a:spcPts val="0"/>
              </a:spcBef>
              <a:buNone/>
            </a:pPr>
            <a:r>
              <a:rPr lang="en-US" sz="6000" b="1" dirty="0">
                <a:solidFill>
                  <a:srgbClr val="FFC000"/>
                </a:solidFill>
              </a:rPr>
              <a:t>				</a:t>
            </a:r>
            <a:r>
              <a:rPr lang="en-US" sz="6000" b="1" dirty="0">
                <a:solidFill>
                  <a:srgbClr val="0070C0"/>
                </a:solidFill>
              </a:rPr>
              <a:t>Participate</a:t>
            </a:r>
          </a:p>
          <a:p>
            <a:pPr marL="0" indent="0">
              <a:spcBef>
                <a:spcPts val="0"/>
              </a:spcBef>
              <a:buNone/>
            </a:pPr>
            <a:r>
              <a:rPr lang="en-US" sz="6000" b="1" dirty="0">
                <a:solidFill>
                  <a:srgbClr val="92D050"/>
                </a:solidFill>
              </a:rPr>
              <a:t>		</a:t>
            </a:r>
            <a:r>
              <a:rPr lang="en-US" sz="6000" b="1" dirty="0">
                <a:solidFill>
                  <a:srgbClr val="FF0000"/>
                </a:solidFill>
              </a:rPr>
              <a:t>Collaborate</a:t>
            </a:r>
          </a:p>
          <a:p>
            <a:pPr marL="0" indent="0">
              <a:spcBef>
                <a:spcPts val="0"/>
              </a:spcBef>
              <a:buNone/>
            </a:pPr>
            <a:r>
              <a:rPr lang="en-US" sz="6000" b="1" dirty="0">
                <a:solidFill>
                  <a:srgbClr val="FF0000"/>
                </a:solidFill>
              </a:rPr>
              <a:t> </a:t>
            </a:r>
          </a:p>
          <a:p>
            <a:pPr marL="0" lvl="0" indent="0" algn="ctr">
              <a:spcBef>
                <a:spcPts val="0"/>
              </a:spcBef>
              <a:buNone/>
            </a:pPr>
            <a:r>
              <a:rPr lang="en-US" sz="6000" b="1" dirty="0"/>
              <a:t>and</a:t>
            </a:r>
            <a:r>
              <a:rPr lang="en-US" sz="6000" b="1" dirty="0">
                <a:solidFill>
                  <a:srgbClr val="92D050"/>
                </a:solidFill>
              </a:rPr>
              <a:t>		</a:t>
            </a:r>
            <a:r>
              <a:rPr lang="en-US" sz="6000" b="1" dirty="0">
                <a:solidFill>
                  <a:srgbClr val="00B050"/>
                </a:solidFill>
              </a:rPr>
              <a:t>Cooperate</a:t>
            </a:r>
          </a:p>
          <a:p>
            <a:endParaRPr lang="en-US" dirty="0"/>
          </a:p>
        </p:txBody>
      </p:sp>
    </p:spTree>
    <p:extLst>
      <p:ext uri="{BB962C8B-B14F-4D97-AF65-F5344CB8AC3E}">
        <p14:creationId xmlns:p14="http://schemas.microsoft.com/office/powerpoint/2010/main" val="723208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6005-E300-4993-9E91-463B56073C37}"/>
              </a:ext>
            </a:extLst>
          </p:cNvPr>
          <p:cNvSpPr>
            <a:spLocks noGrp="1"/>
          </p:cNvSpPr>
          <p:nvPr>
            <p:ph type="title"/>
          </p:nvPr>
        </p:nvSpPr>
        <p:spPr>
          <a:xfrm>
            <a:off x="638175" y="0"/>
            <a:ext cx="10972800" cy="1143000"/>
          </a:xfrm>
        </p:spPr>
        <p:txBody>
          <a:bodyPr/>
          <a:lstStyle/>
          <a:p>
            <a:r>
              <a:rPr lang="en-US" b="1" dirty="0">
                <a:solidFill>
                  <a:srgbClr val="0070C0"/>
                </a:solidFill>
              </a:rPr>
              <a:t>UN-GGIM Americas GOALS</a:t>
            </a:r>
          </a:p>
        </p:txBody>
      </p:sp>
      <p:sp>
        <p:nvSpPr>
          <p:cNvPr id="3" name="Content Placeholder 2">
            <a:extLst>
              <a:ext uri="{FF2B5EF4-FFF2-40B4-BE49-F238E27FC236}">
                <a16:creationId xmlns:a16="http://schemas.microsoft.com/office/drawing/2014/main" id="{968EC9F0-7853-49D6-A8D3-D5DF9FD9A964}"/>
              </a:ext>
            </a:extLst>
          </p:cNvPr>
          <p:cNvSpPr>
            <a:spLocks noGrp="1"/>
          </p:cNvSpPr>
          <p:nvPr>
            <p:ph idx="1"/>
          </p:nvPr>
        </p:nvSpPr>
        <p:spPr>
          <a:xfrm>
            <a:off x="533400" y="1295400"/>
            <a:ext cx="10972800" cy="4525963"/>
          </a:xfrm>
        </p:spPr>
        <p:txBody>
          <a:bodyPr/>
          <a:lstStyle/>
          <a:p>
            <a:r>
              <a:rPr lang="en-US" dirty="0"/>
              <a:t>The goals of UN-GGIM Americas are framed within the principles of 21 Agenda of the United Nations Conference on Environment and Development, with the aim of maximizing the economic, social and environmental benefits derived from the use of geospatial information, starting from knowledge and exchange of experiences and technologies from different countries, based on a common development model, that allows </a:t>
            </a:r>
            <a:r>
              <a:rPr lang="en-US" b="1" dirty="0">
                <a:solidFill>
                  <a:srgbClr val="0070C0"/>
                </a:solidFill>
              </a:rPr>
              <a:t>the establishment of a Geospatial Data Infrastructure in the Americas region</a:t>
            </a:r>
            <a:r>
              <a:rPr lang="en-US" dirty="0"/>
              <a:t>.</a:t>
            </a:r>
          </a:p>
        </p:txBody>
      </p:sp>
    </p:spTree>
    <p:extLst>
      <p:ext uri="{BB962C8B-B14F-4D97-AF65-F5344CB8AC3E}">
        <p14:creationId xmlns:p14="http://schemas.microsoft.com/office/powerpoint/2010/main" val="127522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4096AB-353C-4293-B22F-9EF3CDCBAFF6}"/>
              </a:ext>
            </a:extLst>
          </p:cNvPr>
          <p:cNvSpPr>
            <a:spLocks noGrp="1"/>
          </p:cNvSpPr>
          <p:nvPr>
            <p:ph type="title"/>
          </p:nvPr>
        </p:nvSpPr>
        <p:spPr>
          <a:xfrm>
            <a:off x="609600" y="135494"/>
            <a:ext cx="10972800" cy="1143000"/>
          </a:xfrm>
        </p:spPr>
        <p:txBody>
          <a:bodyPr/>
          <a:lstStyle/>
          <a:p>
            <a:r>
              <a:rPr lang="en-US" b="1" dirty="0">
                <a:solidFill>
                  <a:srgbClr val="0070C0"/>
                </a:solidFill>
              </a:rPr>
              <a:t>The Challenge</a:t>
            </a:r>
          </a:p>
        </p:txBody>
      </p:sp>
      <p:sp>
        <p:nvSpPr>
          <p:cNvPr id="6" name="Vertical Text Placeholder 5">
            <a:extLst>
              <a:ext uri="{FF2B5EF4-FFF2-40B4-BE49-F238E27FC236}">
                <a16:creationId xmlns:a16="http://schemas.microsoft.com/office/drawing/2014/main" id="{3890BE7F-600A-48DF-809C-1D7A1D9D79E1}"/>
              </a:ext>
            </a:extLst>
          </p:cNvPr>
          <p:cNvSpPr>
            <a:spLocks noGrp="1"/>
          </p:cNvSpPr>
          <p:nvPr>
            <p:ph idx="1"/>
          </p:nvPr>
        </p:nvSpPr>
        <p:spPr>
          <a:xfrm>
            <a:off x="609600" y="1268969"/>
            <a:ext cx="10972800" cy="4525963"/>
          </a:xfrm>
        </p:spPr>
        <p:txBody>
          <a:bodyPr>
            <a:normAutofit fontScale="92500"/>
          </a:bodyPr>
          <a:lstStyle/>
          <a:p>
            <a:r>
              <a:rPr lang="en-US" dirty="0"/>
              <a:t>…to achieve the </a:t>
            </a:r>
            <a:r>
              <a:rPr lang="en-US" b="1" dirty="0">
                <a:solidFill>
                  <a:srgbClr val="FF0000"/>
                </a:solidFill>
              </a:rPr>
              <a:t>continuity</a:t>
            </a:r>
            <a:r>
              <a:rPr lang="en-US" dirty="0"/>
              <a:t> of the projects in order to reach the programmed goals.</a:t>
            </a:r>
          </a:p>
          <a:p>
            <a:r>
              <a:rPr lang="en-US" dirty="0"/>
              <a:t>…a serious </a:t>
            </a:r>
            <a:r>
              <a:rPr lang="en-US" b="1" dirty="0">
                <a:solidFill>
                  <a:srgbClr val="FF0000"/>
                </a:solidFill>
              </a:rPr>
              <a:t>commitment to participation and collaboration </a:t>
            </a:r>
            <a:r>
              <a:rPr lang="en-US" dirty="0"/>
              <a:t>at institutional, academic and governmental levels… </a:t>
            </a:r>
          </a:p>
          <a:p>
            <a:r>
              <a:rPr lang="en-US" dirty="0"/>
              <a:t>…the authorities of their countries </a:t>
            </a:r>
            <a:r>
              <a:rPr lang="en-US" b="1" dirty="0">
                <a:solidFill>
                  <a:srgbClr val="FF0000"/>
                </a:solidFill>
              </a:rPr>
              <a:t>commit themselves </a:t>
            </a:r>
            <a:r>
              <a:rPr lang="en-US" dirty="0"/>
              <a:t>and </a:t>
            </a:r>
            <a:r>
              <a:rPr lang="en-US" b="1" dirty="0">
                <a:solidFill>
                  <a:srgbClr val="FF0000"/>
                </a:solidFill>
              </a:rPr>
              <a:t>ensure their participation</a:t>
            </a:r>
            <a:r>
              <a:rPr lang="en-US" dirty="0"/>
              <a:t>, both in the face-to-face sessions of the Committee, and in the activities of each of the Working Groups.</a:t>
            </a:r>
          </a:p>
          <a:p>
            <a:r>
              <a:rPr lang="en-US" b="1" dirty="0">
                <a:solidFill>
                  <a:srgbClr val="FF0000"/>
                </a:solidFill>
              </a:rPr>
              <a:t>Active participation </a:t>
            </a:r>
            <a:r>
              <a:rPr lang="en-US" dirty="0"/>
              <a:t>of member states is a binding constraint to succeed in our mission</a:t>
            </a:r>
          </a:p>
        </p:txBody>
      </p:sp>
      <p:sp>
        <p:nvSpPr>
          <p:cNvPr id="7" name="TextBox 6">
            <a:extLst>
              <a:ext uri="{FF2B5EF4-FFF2-40B4-BE49-F238E27FC236}">
                <a16:creationId xmlns:a16="http://schemas.microsoft.com/office/drawing/2014/main" id="{2D99FDCD-3D15-4055-9E55-F9545E6C1429}"/>
              </a:ext>
            </a:extLst>
          </p:cNvPr>
          <p:cNvSpPr txBox="1"/>
          <p:nvPr/>
        </p:nvSpPr>
        <p:spPr>
          <a:xfrm>
            <a:off x="5562600" y="5756832"/>
            <a:ext cx="6172200" cy="369332"/>
          </a:xfrm>
          <a:prstGeom prst="rect">
            <a:avLst/>
          </a:prstGeom>
          <a:noFill/>
        </p:spPr>
        <p:txBody>
          <a:bodyPr wrap="square" rtlCol="0">
            <a:spAutoFit/>
          </a:bodyPr>
          <a:lstStyle/>
          <a:p>
            <a:r>
              <a:rPr lang="en-US" b="1" dirty="0">
                <a:solidFill>
                  <a:srgbClr val="FF0000"/>
                </a:solidFill>
              </a:rPr>
              <a:t>Taken from UN-GGIM Americas  Regional Report 2018-2019</a:t>
            </a:r>
          </a:p>
        </p:txBody>
      </p:sp>
    </p:spTree>
    <p:extLst>
      <p:ext uri="{BB962C8B-B14F-4D97-AF65-F5344CB8AC3E}">
        <p14:creationId xmlns:p14="http://schemas.microsoft.com/office/powerpoint/2010/main" val="2886337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117F8D-53C3-4C1A-9258-98A63AE365D0}"/>
              </a:ext>
            </a:extLst>
          </p:cNvPr>
          <p:cNvSpPr/>
          <p:nvPr/>
        </p:nvSpPr>
        <p:spPr>
          <a:xfrm>
            <a:off x="1143000" y="914400"/>
            <a:ext cx="9220200" cy="3570208"/>
          </a:xfrm>
          <a:prstGeom prst="rect">
            <a:avLst/>
          </a:prstGeom>
        </p:spPr>
        <p:txBody>
          <a:bodyPr wrap="square">
            <a:spAutoFit/>
          </a:bodyPr>
          <a:lstStyle/>
          <a:p>
            <a:pPr lvl="0" algn="ctr"/>
            <a:r>
              <a:rPr lang="en-US" sz="4400" b="1" dirty="0">
                <a:solidFill>
                  <a:srgbClr val="FFC000"/>
                </a:solidFill>
              </a:rPr>
              <a:t>Commitment and Participation</a:t>
            </a:r>
          </a:p>
          <a:p>
            <a:pPr lvl="0" algn="ctr"/>
            <a:r>
              <a:rPr lang="en-US" sz="2000" b="1" dirty="0">
                <a:solidFill>
                  <a:prstClr val="white"/>
                </a:solidFill>
              </a:rPr>
              <a:t>or should it be</a:t>
            </a:r>
          </a:p>
          <a:p>
            <a:pPr algn="ctr"/>
            <a:r>
              <a:rPr lang="en-US" sz="5400" b="1" dirty="0">
                <a:solidFill>
                  <a:srgbClr val="92D050"/>
                </a:solidFill>
              </a:rPr>
              <a:t>Collaboration and Cooperation</a:t>
            </a:r>
          </a:p>
          <a:p>
            <a:pPr algn="ctr"/>
            <a:r>
              <a:rPr lang="en-US" sz="5400" b="1" dirty="0"/>
              <a:t>What do they mean to you?</a:t>
            </a:r>
          </a:p>
          <a:p>
            <a:pPr lvl="0" algn="ctr"/>
            <a:endParaRPr lang="en-US" sz="5400" b="1" dirty="0">
              <a:solidFill>
                <a:srgbClr val="92D050"/>
              </a:solidFill>
            </a:endParaRPr>
          </a:p>
        </p:txBody>
      </p:sp>
    </p:spTree>
    <p:extLst>
      <p:ext uri="{BB962C8B-B14F-4D97-AF65-F5344CB8AC3E}">
        <p14:creationId xmlns:p14="http://schemas.microsoft.com/office/powerpoint/2010/main" val="2081642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20FB-1C43-417F-9A77-6959D53E4981}"/>
              </a:ext>
            </a:extLst>
          </p:cNvPr>
          <p:cNvSpPr>
            <a:spLocks noGrp="1"/>
          </p:cNvSpPr>
          <p:nvPr>
            <p:ph type="title"/>
          </p:nvPr>
        </p:nvSpPr>
        <p:spPr>
          <a:xfrm>
            <a:off x="533400" y="181938"/>
            <a:ext cx="10972800" cy="1143000"/>
          </a:xfrm>
        </p:spPr>
        <p:txBody>
          <a:bodyPr/>
          <a:lstStyle/>
          <a:p>
            <a:r>
              <a:rPr lang="en-US" b="1" dirty="0">
                <a:solidFill>
                  <a:srgbClr val="0070C0"/>
                </a:solidFill>
              </a:rPr>
              <a:t>The Americas </a:t>
            </a:r>
          </a:p>
        </p:txBody>
      </p:sp>
      <p:sp>
        <p:nvSpPr>
          <p:cNvPr id="3" name="Content Placeholder 2">
            <a:extLst>
              <a:ext uri="{FF2B5EF4-FFF2-40B4-BE49-F238E27FC236}">
                <a16:creationId xmlns:a16="http://schemas.microsoft.com/office/drawing/2014/main" id="{D306D161-312C-40CB-8D21-7ADED7D02754}"/>
              </a:ext>
            </a:extLst>
          </p:cNvPr>
          <p:cNvSpPr>
            <a:spLocks noGrp="1"/>
          </p:cNvSpPr>
          <p:nvPr>
            <p:ph idx="1"/>
          </p:nvPr>
        </p:nvSpPr>
        <p:spPr>
          <a:xfrm>
            <a:off x="655095" y="1337154"/>
            <a:ext cx="7772400" cy="4525963"/>
          </a:xfrm>
        </p:spPr>
        <p:txBody>
          <a:bodyPr>
            <a:normAutofit fontScale="92500" lnSpcReduction="10000"/>
          </a:bodyPr>
          <a:lstStyle/>
          <a:p>
            <a:r>
              <a:rPr lang="en-US" dirty="0"/>
              <a:t>36 member states -North America, Central America, South America and the Caribbean </a:t>
            </a:r>
          </a:p>
          <a:p>
            <a:r>
              <a:rPr lang="en-US" dirty="0"/>
              <a:t>The economic slowdown observed in the last five years continues, due to international context of  uncertainty and complexity etc.</a:t>
            </a:r>
          </a:p>
          <a:p>
            <a:r>
              <a:rPr lang="en-US" dirty="0"/>
              <a:t>Fiscal consolidation due to insufficient revenues to cover public spending</a:t>
            </a:r>
          </a:p>
          <a:p>
            <a:r>
              <a:rPr lang="en-US" dirty="0"/>
              <a:t>Capital expenditure is reaching historically low levels, while interest payments continue to rise</a:t>
            </a:r>
          </a:p>
        </p:txBody>
      </p:sp>
      <p:pic>
        <p:nvPicPr>
          <p:cNvPr id="6" name="Picture 5">
            <a:extLst>
              <a:ext uri="{FF2B5EF4-FFF2-40B4-BE49-F238E27FC236}">
                <a16:creationId xmlns:a16="http://schemas.microsoft.com/office/drawing/2014/main" id="{8A67218A-2D17-4A90-9559-30AFBC303D97}"/>
              </a:ext>
            </a:extLst>
          </p:cNvPr>
          <p:cNvPicPr>
            <a:picLocks noChangeAspect="1"/>
          </p:cNvPicPr>
          <p:nvPr/>
        </p:nvPicPr>
        <p:blipFill>
          <a:blip r:embed="rId2"/>
          <a:stretch>
            <a:fillRect/>
          </a:stretch>
        </p:blipFill>
        <p:spPr>
          <a:xfrm>
            <a:off x="8568240" y="914401"/>
            <a:ext cx="3118935" cy="4686925"/>
          </a:xfrm>
          <a:prstGeom prst="rect">
            <a:avLst/>
          </a:prstGeom>
        </p:spPr>
      </p:pic>
      <p:sp>
        <p:nvSpPr>
          <p:cNvPr id="7" name="TextBox 6">
            <a:extLst>
              <a:ext uri="{FF2B5EF4-FFF2-40B4-BE49-F238E27FC236}">
                <a16:creationId xmlns:a16="http://schemas.microsoft.com/office/drawing/2014/main" id="{4B045B6D-23F4-4580-B900-970B6171D441}"/>
              </a:ext>
            </a:extLst>
          </p:cNvPr>
          <p:cNvSpPr txBox="1"/>
          <p:nvPr/>
        </p:nvSpPr>
        <p:spPr>
          <a:xfrm>
            <a:off x="4191000" y="5758933"/>
            <a:ext cx="8001000" cy="369332"/>
          </a:xfrm>
          <a:prstGeom prst="rect">
            <a:avLst/>
          </a:prstGeom>
          <a:noFill/>
        </p:spPr>
        <p:txBody>
          <a:bodyPr wrap="square" rtlCol="0">
            <a:spAutoFit/>
          </a:bodyPr>
          <a:lstStyle/>
          <a:p>
            <a:r>
              <a:rPr lang="en-US" dirty="0"/>
              <a:t>Taken from ECLAC – Economic Survey of Latin America and the Caribbean 2019</a:t>
            </a:r>
          </a:p>
        </p:txBody>
      </p:sp>
    </p:spTree>
    <p:extLst>
      <p:ext uri="{BB962C8B-B14F-4D97-AF65-F5344CB8AC3E}">
        <p14:creationId xmlns:p14="http://schemas.microsoft.com/office/powerpoint/2010/main" val="3628490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9C6CC-2235-471C-8292-15F93D347DB6}"/>
              </a:ext>
            </a:extLst>
          </p:cNvPr>
          <p:cNvSpPr>
            <a:spLocks noGrp="1"/>
          </p:cNvSpPr>
          <p:nvPr>
            <p:ph type="title"/>
          </p:nvPr>
        </p:nvSpPr>
        <p:spPr/>
        <p:txBody>
          <a:bodyPr/>
          <a:lstStyle/>
          <a:p>
            <a:r>
              <a:rPr lang="en-US" b="1" dirty="0">
                <a:solidFill>
                  <a:srgbClr val="0070C0"/>
                </a:solidFill>
              </a:rPr>
              <a:t>Participation Annual UN-GGIM Sessions NY</a:t>
            </a:r>
          </a:p>
        </p:txBody>
      </p:sp>
      <p:graphicFrame>
        <p:nvGraphicFramePr>
          <p:cNvPr id="6" name="Content Placeholder 5">
            <a:extLst>
              <a:ext uri="{FF2B5EF4-FFF2-40B4-BE49-F238E27FC236}">
                <a16:creationId xmlns:a16="http://schemas.microsoft.com/office/drawing/2014/main" id="{41CCFAEB-8933-484D-A282-F9A365714111}"/>
              </a:ext>
            </a:extLst>
          </p:cNvPr>
          <p:cNvGraphicFramePr>
            <a:graphicFrameLocks noGrp="1"/>
          </p:cNvGraphicFramePr>
          <p:nvPr>
            <p:ph idx="1"/>
            <p:extLst>
              <p:ext uri="{D42A27DB-BD31-4B8C-83A1-F6EECF244321}">
                <p14:modId xmlns:p14="http://schemas.microsoft.com/office/powerpoint/2010/main" val="3153096750"/>
              </p:ext>
            </p:extLst>
          </p:nvPr>
        </p:nvGraphicFramePr>
        <p:xfrm>
          <a:off x="5334000" y="1283602"/>
          <a:ext cx="6096000" cy="4144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6">
            <a:extLst>
              <a:ext uri="{FF2B5EF4-FFF2-40B4-BE49-F238E27FC236}">
                <a16:creationId xmlns:a16="http://schemas.microsoft.com/office/drawing/2014/main" id="{A9872507-7756-4D42-A27F-75ACF8F023F1}"/>
              </a:ext>
            </a:extLst>
          </p:cNvPr>
          <p:cNvGraphicFramePr>
            <a:graphicFrameLocks noChangeAspect="1"/>
          </p:cNvGraphicFramePr>
          <p:nvPr>
            <p:extLst>
              <p:ext uri="{D42A27DB-BD31-4B8C-83A1-F6EECF244321}">
                <p14:modId xmlns:p14="http://schemas.microsoft.com/office/powerpoint/2010/main" val="3194899350"/>
              </p:ext>
            </p:extLst>
          </p:nvPr>
        </p:nvGraphicFramePr>
        <p:xfrm>
          <a:off x="342900" y="2209800"/>
          <a:ext cx="4648200" cy="1524000"/>
        </p:xfrm>
        <a:graphic>
          <a:graphicData uri="http://schemas.openxmlformats.org/presentationml/2006/ole">
            <mc:AlternateContent xmlns:mc="http://schemas.openxmlformats.org/markup-compatibility/2006">
              <mc:Choice xmlns:v="urn:schemas-microsoft-com:vml" Requires="v">
                <p:oleObj spid="_x0000_s1046" name="Worksheet" r:id="rId4" imgW="4019518" imgH="962046" progId="Excel.Sheet.12">
                  <p:embed/>
                </p:oleObj>
              </mc:Choice>
              <mc:Fallback>
                <p:oleObj name="Worksheet" r:id="rId4" imgW="4019518" imgH="962046" progId="Excel.Sheet.12">
                  <p:embed/>
                  <p:pic>
                    <p:nvPicPr>
                      <p:cNvPr id="0" name=""/>
                      <p:cNvPicPr/>
                      <p:nvPr/>
                    </p:nvPicPr>
                    <p:blipFill>
                      <a:blip r:embed="rId5"/>
                      <a:stretch>
                        <a:fillRect/>
                      </a:stretch>
                    </p:blipFill>
                    <p:spPr>
                      <a:xfrm>
                        <a:off x="342900" y="2209800"/>
                        <a:ext cx="4648200" cy="15240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B537E367-68F5-4C23-8C8F-37FE12F1F578}"/>
              </a:ext>
            </a:extLst>
          </p:cNvPr>
          <p:cNvSpPr txBox="1"/>
          <p:nvPr/>
        </p:nvSpPr>
        <p:spPr>
          <a:xfrm>
            <a:off x="304800" y="5105400"/>
            <a:ext cx="5181600" cy="338554"/>
          </a:xfrm>
          <a:prstGeom prst="rect">
            <a:avLst/>
          </a:prstGeom>
          <a:noFill/>
        </p:spPr>
        <p:txBody>
          <a:bodyPr wrap="square" rtlCol="0">
            <a:spAutoFit/>
          </a:bodyPr>
          <a:lstStyle/>
          <a:p>
            <a:r>
              <a:rPr lang="en-US" sz="1600" dirty="0"/>
              <a:t>Figures from UN-GGIM list of participants  2016- 2019</a:t>
            </a:r>
          </a:p>
        </p:txBody>
      </p:sp>
    </p:spTree>
    <p:extLst>
      <p:ext uri="{BB962C8B-B14F-4D97-AF65-F5344CB8AC3E}">
        <p14:creationId xmlns:p14="http://schemas.microsoft.com/office/powerpoint/2010/main" val="1985661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BFFF6-BAF0-4CB9-B88B-5515CE9D449D}"/>
              </a:ext>
            </a:extLst>
          </p:cNvPr>
          <p:cNvSpPr>
            <a:spLocks noGrp="1"/>
          </p:cNvSpPr>
          <p:nvPr>
            <p:ph type="title"/>
          </p:nvPr>
        </p:nvSpPr>
        <p:spPr>
          <a:xfrm>
            <a:off x="228600" y="0"/>
            <a:ext cx="10972800" cy="1143000"/>
          </a:xfrm>
        </p:spPr>
        <p:txBody>
          <a:bodyPr>
            <a:normAutofit/>
          </a:bodyPr>
          <a:lstStyle/>
          <a:p>
            <a:r>
              <a:rPr lang="en-US" sz="4000" b="1" dirty="0">
                <a:solidFill>
                  <a:srgbClr val="0070C0"/>
                </a:solidFill>
              </a:rPr>
              <a:t>Interventions Eighth Session of UN-GGIM</a:t>
            </a:r>
          </a:p>
        </p:txBody>
      </p:sp>
      <p:sp>
        <p:nvSpPr>
          <p:cNvPr id="3" name="Content Placeholder 2">
            <a:extLst>
              <a:ext uri="{FF2B5EF4-FFF2-40B4-BE49-F238E27FC236}">
                <a16:creationId xmlns:a16="http://schemas.microsoft.com/office/drawing/2014/main" id="{C95244E0-3940-4E55-920D-7038327CFBCB}"/>
              </a:ext>
            </a:extLst>
          </p:cNvPr>
          <p:cNvSpPr>
            <a:spLocks noGrp="1"/>
          </p:cNvSpPr>
          <p:nvPr>
            <p:ph idx="1"/>
          </p:nvPr>
        </p:nvSpPr>
        <p:spPr>
          <a:xfrm>
            <a:off x="2286000" y="1178320"/>
            <a:ext cx="5638800" cy="898526"/>
          </a:xfrm>
        </p:spPr>
        <p:txBody>
          <a:bodyPr>
            <a:normAutofit fontScale="92500" lnSpcReduction="20000"/>
          </a:bodyPr>
          <a:lstStyle/>
          <a:p>
            <a:r>
              <a:rPr lang="en-US" dirty="0"/>
              <a:t>78 member states participated and made 211 interventions</a:t>
            </a:r>
          </a:p>
          <a:p>
            <a:endParaRPr lang="en-US" dirty="0"/>
          </a:p>
        </p:txBody>
      </p:sp>
      <p:graphicFrame>
        <p:nvGraphicFramePr>
          <p:cNvPr id="4" name="Object 3">
            <a:extLst>
              <a:ext uri="{FF2B5EF4-FFF2-40B4-BE49-F238E27FC236}">
                <a16:creationId xmlns:a16="http://schemas.microsoft.com/office/drawing/2014/main" id="{60BF4C5F-006A-49A1-9F4F-86C7939AAB7D}"/>
              </a:ext>
            </a:extLst>
          </p:cNvPr>
          <p:cNvGraphicFramePr>
            <a:graphicFrameLocks noChangeAspect="1"/>
          </p:cNvGraphicFramePr>
          <p:nvPr>
            <p:extLst>
              <p:ext uri="{D42A27DB-BD31-4B8C-83A1-F6EECF244321}">
                <p14:modId xmlns:p14="http://schemas.microsoft.com/office/powerpoint/2010/main" val="3116856986"/>
              </p:ext>
            </p:extLst>
          </p:nvPr>
        </p:nvGraphicFramePr>
        <p:xfrm>
          <a:off x="1828800" y="2137568"/>
          <a:ext cx="5956300" cy="4146550"/>
        </p:xfrm>
        <a:graphic>
          <a:graphicData uri="http://schemas.openxmlformats.org/presentationml/2006/ole">
            <mc:AlternateContent xmlns:mc="http://schemas.openxmlformats.org/markup-compatibility/2006">
              <mc:Choice xmlns:v="urn:schemas-microsoft-com:vml" Requires="v">
                <p:oleObj spid="_x0000_s2070" name="Document" r:id="rId3" imgW="5956042" imgH="4146900" progId="Word.Document.12">
                  <p:embed/>
                </p:oleObj>
              </mc:Choice>
              <mc:Fallback>
                <p:oleObj name="Document" r:id="rId3" imgW="5956042" imgH="4146900" progId="Word.Document.12">
                  <p:embed/>
                  <p:pic>
                    <p:nvPicPr>
                      <p:cNvPr id="0" name=""/>
                      <p:cNvPicPr/>
                      <p:nvPr/>
                    </p:nvPicPr>
                    <p:blipFill>
                      <a:blip r:embed="rId4"/>
                      <a:stretch>
                        <a:fillRect/>
                      </a:stretch>
                    </p:blipFill>
                    <p:spPr>
                      <a:xfrm>
                        <a:off x="1828800" y="2137568"/>
                        <a:ext cx="5956300" cy="4146550"/>
                      </a:xfrm>
                      <a:prstGeom prst="rect">
                        <a:avLst/>
                      </a:prstGeom>
                    </p:spPr>
                  </p:pic>
                </p:oleObj>
              </mc:Fallback>
            </mc:AlternateContent>
          </a:graphicData>
        </a:graphic>
      </p:graphicFrame>
      <p:graphicFrame>
        <p:nvGraphicFramePr>
          <p:cNvPr id="6" name="Table 5">
            <a:extLst>
              <a:ext uri="{FF2B5EF4-FFF2-40B4-BE49-F238E27FC236}">
                <a16:creationId xmlns:a16="http://schemas.microsoft.com/office/drawing/2014/main" id="{3210F951-302E-4EED-A607-DAB8BC766B5C}"/>
              </a:ext>
            </a:extLst>
          </p:cNvPr>
          <p:cNvGraphicFramePr>
            <a:graphicFrameLocks noGrp="1"/>
          </p:cNvGraphicFramePr>
          <p:nvPr>
            <p:extLst>
              <p:ext uri="{D42A27DB-BD31-4B8C-83A1-F6EECF244321}">
                <p14:modId xmlns:p14="http://schemas.microsoft.com/office/powerpoint/2010/main" val="575052523"/>
              </p:ext>
            </p:extLst>
          </p:nvPr>
        </p:nvGraphicFramePr>
        <p:xfrm>
          <a:off x="9067800" y="1531938"/>
          <a:ext cx="2362200" cy="1211261"/>
        </p:xfrm>
        <a:graphic>
          <a:graphicData uri="http://schemas.openxmlformats.org/drawingml/2006/table">
            <a:tbl>
              <a:tblPr firstRow="1" firstCol="1" bandRow="1"/>
              <a:tblGrid>
                <a:gridCol w="626706">
                  <a:extLst>
                    <a:ext uri="{9D8B030D-6E8A-4147-A177-3AD203B41FA5}">
                      <a16:colId xmlns:a16="http://schemas.microsoft.com/office/drawing/2014/main" val="3692736291"/>
                    </a:ext>
                  </a:extLst>
                </a:gridCol>
                <a:gridCol w="1735494">
                  <a:extLst>
                    <a:ext uri="{9D8B030D-6E8A-4147-A177-3AD203B41FA5}">
                      <a16:colId xmlns:a16="http://schemas.microsoft.com/office/drawing/2014/main" val="73517253"/>
                    </a:ext>
                  </a:extLst>
                </a:gridCol>
              </a:tblGrid>
              <a:tr h="539692">
                <a:tc>
                  <a:txBody>
                    <a:bodyPr/>
                    <a:lstStyle/>
                    <a:p>
                      <a:pPr marL="0" marR="0">
                        <a:lnSpc>
                          <a:spcPct val="107000"/>
                        </a:lnSpc>
                        <a:spcBef>
                          <a:spcPts val="0"/>
                        </a:spcBef>
                        <a:spcAft>
                          <a:spcPts val="0"/>
                        </a:spcAft>
                      </a:pPr>
                      <a:r>
                        <a:rPr lang="en-US" sz="1400">
                          <a:effectLst/>
                          <a:latin typeface="Calibri" panose="020F0502020204030204" pitchFamily="34" charset="0"/>
                          <a:ea typeface="DengXian" panose="02010600030101010101" pitchFamily="2" charset="-122"/>
                          <a:cs typeface="Arial" panose="020B0604020202020204" pitchFamily="34" charset="0"/>
                        </a:rPr>
                        <a:t>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libri" panose="020F0502020204030204" pitchFamily="34" charset="0"/>
                          <a:ea typeface="DengXian" panose="02010600030101010101" pitchFamily="2" charset="-122"/>
                          <a:cs typeface="Arial" panose="020B0604020202020204" pitchFamily="34" charset="0"/>
                        </a:rPr>
                        <a:t>No of interventions Member States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86448"/>
                  </a:ext>
                </a:extLst>
              </a:tr>
              <a:tr h="226503">
                <a:tc>
                  <a:txBody>
                    <a:bodyPr/>
                    <a:lstStyle/>
                    <a:p>
                      <a:pPr marL="0" marR="0">
                        <a:lnSpc>
                          <a:spcPct val="107000"/>
                        </a:lnSpc>
                        <a:spcBef>
                          <a:spcPts val="0"/>
                        </a:spcBef>
                        <a:spcAft>
                          <a:spcPts val="0"/>
                        </a:spcAft>
                      </a:pPr>
                      <a:r>
                        <a:rPr lang="en-US" sz="1400">
                          <a:effectLst/>
                          <a:latin typeface="Calibri" panose="020F0502020204030204" pitchFamily="34" charset="0"/>
                          <a:ea typeface="DengXian" panose="02010600030101010101" pitchFamily="2" charset="-122"/>
                          <a:cs typeface="Arial" panose="020B0604020202020204" pitchFamily="34" charset="0"/>
                        </a:rPr>
                        <a:t>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DengXian" panose="02010600030101010101" pitchFamily="2" charset="-122"/>
                          <a:cs typeface="Arial" panose="020B0604020202020204" pitchFamily="34" charset="0"/>
                        </a:rPr>
                        <a:t>211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831586"/>
                  </a:ext>
                </a:extLst>
              </a:tr>
              <a:tr h="226503">
                <a:tc>
                  <a:txBody>
                    <a:bodyPr/>
                    <a:lstStyle/>
                    <a:p>
                      <a:pPr marL="0" marR="0">
                        <a:lnSpc>
                          <a:spcPct val="107000"/>
                        </a:lnSpc>
                        <a:spcBef>
                          <a:spcPts val="0"/>
                        </a:spcBef>
                        <a:spcAft>
                          <a:spcPts val="0"/>
                        </a:spcAft>
                      </a:pPr>
                      <a:r>
                        <a:rPr lang="en-US" sz="1400">
                          <a:effectLst/>
                          <a:latin typeface="Calibri" panose="020F0502020204030204" pitchFamily="34" charset="0"/>
                          <a:ea typeface="DengXian" panose="02010600030101010101" pitchFamily="2" charset="-122"/>
                          <a:cs typeface="Arial" panose="020B0604020202020204" pitchFamily="34" charset="0"/>
                        </a:rPr>
                        <a:t>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DengXian" panose="02010600030101010101" pitchFamily="2" charset="-122"/>
                          <a:cs typeface="Arial" panose="020B0604020202020204" pitchFamily="34" charset="0"/>
                        </a:rPr>
                        <a:t>204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174076"/>
                  </a:ext>
                </a:extLst>
              </a:tr>
              <a:tr h="218563">
                <a:tc>
                  <a:txBody>
                    <a:bodyPr/>
                    <a:lstStyle/>
                    <a:p>
                      <a:pPr marL="0" marR="0">
                        <a:lnSpc>
                          <a:spcPct val="107000"/>
                        </a:lnSpc>
                        <a:spcBef>
                          <a:spcPts val="0"/>
                        </a:spcBef>
                        <a:spcAft>
                          <a:spcPts val="0"/>
                        </a:spcAft>
                      </a:pPr>
                      <a:r>
                        <a:rPr lang="en-US" sz="1400">
                          <a:effectLst/>
                          <a:latin typeface="Calibri" panose="020F0502020204030204" pitchFamily="34" charset="0"/>
                          <a:ea typeface="DengXian" panose="02010600030101010101" pitchFamily="2" charset="-122"/>
                          <a:cs typeface="Arial" panose="020B0604020202020204" pitchFamily="34" charset="0"/>
                        </a:rPr>
                        <a:t>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DengXian" panose="02010600030101010101" pitchFamily="2" charset="-122"/>
                          <a:cs typeface="Arial" panose="020B0604020202020204" pitchFamily="34" charset="0"/>
                        </a:rPr>
                        <a:t>170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3281922"/>
                  </a:ext>
                </a:extLst>
              </a:tr>
            </a:tbl>
          </a:graphicData>
        </a:graphic>
      </p:graphicFrame>
      <p:sp>
        <p:nvSpPr>
          <p:cNvPr id="7" name="TextBox 6">
            <a:extLst>
              <a:ext uri="{FF2B5EF4-FFF2-40B4-BE49-F238E27FC236}">
                <a16:creationId xmlns:a16="http://schemas.microsoft.com/office/drawing/2014/main" id="{B50FE56F-4CEE-4FF5-9D23-37DAB8BF6E6B}"/>
              </a:ext>
            </a:extLst>
          </p:cNvPr>
          <p:cNvSpPr txBox="1"/>
          <p:nvPr/>
        </p:nvSpPr>
        <p:spPr>
          <a:xfrm>
            <a:off x="7620000" y="2895600"/>
            <a:ext cx="4648200" cy="369332"/>
          </a:xfrm>
          <a:prstGeom prst="rect">
            <a:avLst/>
          </a:prstGeom>
          <a:noFill/>
        </p:spPr>
        <p:txBody>
          <a:bodyPr wrap="square" rtlCol="0">
            <a:spAutoFit/>
          </a:bodyPr>
          <a:lstStyle/>
          <a:p>
            <a:r>
              <a:rPr lang="en-US" dirty="0"/>
              <a:t>Increasing number of interventions annually</a:t>
            </a:r>
          </a:p>
        </p:txBody>
      </p:sp>
    </p:spTree>
    <p:extLst>
      <p:ext uri="{BB962C8B-B14F-4D97-AF65-F5344CB8AC3E}">
        <p14:creationId xmlns:p14="http://schemas.microsoft.com/office/powerpoint/2010/main" val="140251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C0D9-0F2C-4C6F-998B-E7DD9C990D3B}"/>
              </a:ext>
            </a:extLst>
          </p:cNvPr>
          <p:cNvSpPr>
            <a:spLocks noGrp="1"/>
          </p:cNvSpPr>
          <p:nvPr>
            <p:ph type="title"/>
          </p:nvPr>
        </p:nvSpPr>
        <p:spPr/>
        <p:txBody>
          <a:bodyPr/>
          <a:lstStyle/>
          <a:p>
            <a:r>
              <a:rPr lang="en-US" b="1" dirty="0">
                <a:solidFill>
                  <a:srgbClr val="0070C0"/>
                </a:solidFill>
              </a:rPr>
              <a:t>Eighth Session - Interventions – the Americas</a:t>
            </a:r>
          </a:p>
        </p:txBody>
      </p:sp>
      <p:graphicFrame>
        <p:nvGraphicFramePr>
          <p:cNvPr id="4" name="Content Placeholder 3">
            <a:extLst>
              <a:ext uri="{FF2B5EF4-FFF2-40B4-BE49-F238E27FC236}">
                <a16:creationId xmlns:a16="http://schemas.microsoft.com/office/drawing/2014/main" id="{A5EAD5AD-994E-440A-8387-1B56E8F373F0}"/>
              </a:ext>
            </a:extLst>
          </p:cNvPr>
          <p:cNvGraphicFramePr>
            <a:graphicFrameLocks noGrp="1"/>
          </p:cNvGraphicFramePr>
          <p:nvPr>
            <p:ph idx="1"/>
            <p:extLst>
              <p:ext uri="{D42A27DB-BD31-4B8C-83A1-F6EECF244321}">
                <p14:modId xmlns:p14="http://schemas.microsoft.com/office/powerpoint/2010/main" val="1697677590"/>
              </p:ext>
            </p:extLst>
          </p:nvPr>
        </p:nvGraphicFramePr>
        <p:xfrm>
          <a:off x="533400" y="1417638"/>
          <a:ext cx="5207000" cy="3696234"/>
        </p:xfrm>
        <a:graphic>
          <a:graphicData uri="http://schemas.openxmlformats.org/drawingml/2006/table">
            <a:tbl>
              <a:tblPr firstRow="1" firstCol="1" bandRow="1"/>
              <a:tblGrid>
                <a:gridCol w="396875">
                  <a:extLst>
                    <a:ext uri="{9D8B030D-6E8A-4147-A177-3AD203B41FA5}">
                      <a16:colId xmlns:a16="http://schemas.microsoft.com/office/drawing/2014/main" val="2809629962"/>
                    </a:ext>
                  </a:extLst>
                </a:gridCol>
                <a:gridCol w="2686050">
                  <a:extLst>
                    <a:ext uri="{9D8B030D-6E8A-4147-A177-3AD203B41FA5}">
                      <a16:colId xmlns:a16="http://schemas.microsoft.com/office/drawing/2014/main" val="4090767880"/>
                    </a:ext>
                  </a:extLst>
                </a:gridCol>
                <a:gridCol w="742950">
                  <a:extLst>
                    <a:ext uri="{9D8B030D-6E8A-4147-A177-3AD203B41FA5}">
                      <a16:colId xmlns:a16="http://schemas.microsoft.com/office/drawing/2014/main" val="605526710"/>
                    </a:ext>
                  </a:extLst>
                </a:gridCol>
                <a:gridCol w="742950">
                  <a:extLst>
                    <a:ext uri="{9D8B030D-6E8A-4147-A177-3AD203B41FA5}">
                      <a16:colId xmlns:a16="http://schemas.microsoft.com/office/drawing/2014/main" val="3694475322"/>
                    </a:ext>
                  </a:extLst>
                </a:gridCol>
                <a:gridCol w="638175">
                  <a:extLst>
                    <a:ext uri="{9D8B030D-6E8A-4147-A177-3AD203B41FA5}">
                      <a16:colId xmlns:a16="http://schemas.microsoft.com/office/drawing/2014/main" val="927850094"/>
                    </a:ext>
                  </a:extLst>
                </a:gridCol>
              </a:tblGrid>
              <a:tr h="205317">
                <a:tc>
                  <a:txBody>
                    <a:bodyPr/>
                    <a:lstStyle/>
                    <a:p>
                      <a:endParaRPr lang="en-US" sz="110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effectLst/>
                          <a:latin typeface="Calibri" panose="020F0502020204030204" pitchFamily="34" charset="0"/>
                          <a:ea typeface="DengXian" panose="02010600030101010101" pitchFamily="2" charset="-122"/>
                          <a:cs typeface="Arial" panose="020B0604020202020204" pitchFamily="34" charset="0"/>
                        </a:rPr>
                        <a:t>Agenda Items</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effectLst/>
                          <a:latin typeface="Calibri" panose="020F0502020204030204" pitchFamily="34" charset="0"/>
                          <a:ea typeface="DengXian" panose="02010600030101010101" pitchFamily="2" charset="-122"/>
                          <a:cs typeface="Arial" panose="020B0604020202020204" pitchFamily="34" charset="0"/>
                        </a:rPr>
                        <a:t>All GGIM8</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0"/>
                        </a:spcAft>
                      </a:pPr>
                      <a:r>
                        <a:rPr lang="en-US" sz="1100" b="1">
                          <a:effectLst/>
                          <a:latin typeface="Calibri" panose="020F0502020204030204" pitchFamily="34" charset="0"/>
                          <a:ea typeface="DengXian" panose="02010600030101010101" pitchFamily="2" charset="-122"/>
                          <a:cs typeface="Arial" panose="020B0604020202020204" pitchFamily="34" charset="0"/>
                        </a:rPr>
                        <a:t>Americas </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47560679"/>
                  </a:ext>
                </a:extLst>
              </a:tr>
              <a:tr h="205845">
                <a:tc>
                  <a:txBody>
                    <a:bodyPr/>
                    <a:lstStyle/>
                    <a:p>
                      <a:endParaRPr lang="en-US" sz="110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effectLst/>
                          <a:latin typeface="Calibri" panose="020F0502020204030204" pitchFamily="34" charset="0"/>
                          <a:ea typeface="DengXian" panose="02010600030101010101" pitchFamily="2" charset="-122"/>
                          <a:cs typeface="Arial" panose="020B0604020202020204" pitchFamily="34" charset="0"/>
                        </a:rPr>
                        <a:t>No. MS</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effectLst/>
                          <a:latin typeface="Calibri" panose="020F0502020204030204" pitchFamily="34" charset="0"/>
                          <a:ea typeface="DengXian" panose="02010600030101010101" pitchFamily="2" charset="-122"/>
                          <a:cs typeface="Arial" panose="020B0604020202020204" pitchFamily="34" charset="0"/>
                        </a:rPr>
                        <a:t>No. MS</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effectLst/>
                          <a:latin typeface="Calibri" panose="020F0502020204030204" pitchFamily="34" charset="0"/>
                          <a:ea typeface="DengXian" panose="02010600030101010101" pitchFamily="2" charset="-122"/>
                          <a:cs typeface="Arial" panose="020B0604020202020204" pitchFamily="34" charset="0"/>
                        </a:rPr>
                        <a:t>%</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1540182"/>
                  </a:ext>
                </a:extLst>
              </a:tr>
              <a:tr h="205317">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DengXian" panose="02010600030101010101" pitchFamily="2" charset="-122"/>
                          <a:cs typeface="Arial" panose="020B0604020202020204" pitchFamily="34" charset="0"/>
                        </a:rPr>
                        <a:t>Item 5: GGRF (8/103)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DengXian" panose="02010600030101010101" pitchFamily="2" charset="-122"/>
                          <a:cs typeface="Arial" panose="020B0604020202020204" pitchFamily="34" charset="0"/>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DengXian" panose="02010600030101010101" pitchFamily="2" charset="-122"/>
                          <a:cs typeface="Arial" panose="020B0604020202020204" pitchFamily="34"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DengXian" panose="02010600030101010101" pitchFamily="2" charset="-122"/>
                          <a:cs typeface="Arial" panose="020B0604020202020204" pitchFamily="34"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419133"/>
                  </a:ext>
                </a:extLst>
              </a:tr>
              <a:tr h="205317">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DengXian" panose="02010600030101010101" pitchFamily="2" charset="-122"/>
                          <a:cs typeface="Arial" panose="020B0604020202020204" pitchFamily="34" charset="0"/>
                        </a:rPr>
                        <a:t>Item 15: National geo and IS (8/113)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DengXian" panose="02010600030101010101" pitchFamily="2" charset="-122"/>
                          <a:cs typeface="Arial" panose="020B0604020202020204" pitchFamily="34"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DengXian" panose="02010600030101010101" pitchFamily="2" charset="-122"/>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DengXian" panose="02010600030101010101" pitchFamily="2" charset="-122"/>
                          <a:cs typeface="Arial" panose="020B0604020202020204"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1680213"/>
                  </a:ext>
                </a:extLst>
              </a:tr>
              <a:tr h="205317">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highlight>
                            <a:srgbClr val="FFFF00"/>
                          </a:highlight>
                          <a:latin typeface="Calibri" panose="020F0502020204030204" pitchFamily="34" charset="0"/>
                          <a:ea typeface="DengXian" panose="02010600030101010101" pitchFamily="2" charset="-122"/>
                          <a:cs typeface="Arial" panose="020B0604020202020204" pitchFamily="34" charset="0"/>
                        </a:rPr>
                        <a:t>Item 10: </a:t>
                      </a:r>
                      <a:r>
                        <a:rPr lang="en-US" sz="1100" dirty="0" err="1">
                          <a:effectLst/>
                          <a:highlight>
                            <a:srgbClr val="FFFF00"/>
                          </a:highlight>
                          <a:latin typeface="Calibri" panose="020F0502020204030204" pitchFamily="34" charset="0"/>
                          <a:ea typeface="DengXian" panose="02010600030101010101" pitchFamily="2" charset="-122"/>
                          <a:cs typeface="Arial" panose="020B0604020202020204" pitchFamily="34" charset="0"/>
                        </a:rPr>
                        <a:t>Geo+Stats</a:t>
                      </a:r>
                      <a:r>
                        <a:rPr lang="en-US" sz="1100" dirty="0">
                          <a:effectLst/>
                          <a:highlight>
                            <a:srgbClr val="FFFF00"/>
                          </a:highlight>
                          <a:latin typeface="Calibri" panose="020F0502020204030204" pitchFamily="34" charset="0"/>
                          <a:ea typeface="DengXian" panose="02010600030101010101" pitchFamily="2" charset="-122"/>
                          <a:cs typeface="Arial" panose="020B0604020202020204" pitchFamily="34" charset="0"/>
                        </a:rPr>
                        <a:t> (8/108)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DengXian" panose="02010600030101010101" pitchFamily="2" charset="-122"/>
                          <a:cs typeface="Arial" panose="020B0604020202020204" pitchFamily="34"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highlight>
                            <a:srgbClr val="FFFF00"/>
                          </a:highlight>
                          <a:latin typeface="Calibri" panose="020F0502020204030204" pitchFamily="34" charset="0"/>
                          <a:ea typeface="DengXian" panose="02010600030101010101" pitchFamily="2" charset="-122"/>
                          <a:cs typeface="Arial" panose="020B0604020202020204"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highlight>
                            <a:srgbClr val="FFFF00"/>
                          </a:highlight>
                          <a:latin typeface="Calibri" panose="020F0502020204030204" pitchFamily="34" charset="0"/>
                          <a:ea typeface="DengXian" panose="02010600030101010101" pitchFamily="2" charset="-122"/>
                          <a:cs typeface="Arial" panose="020B0604020202020204" pitchFamily="34" charset="0"/>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3371118"/>
                  </a:ext>
                </a:extLst>
              </a:tr>
              <a:tr h="205317">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Item 6: GFGDT (8/104)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543602"/>
                  </a:ext>
                </a:extLst>
              </a:tr>
              <a:tr h="205317">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highlight>
                            <a:srgbClr val="FFFF00"/>
                          </a:highlight>
                          <a:latin typeface="Calibri" panose="020F0502020204030204" pitchFamily="34" charset="0"/>
                          <a:ea typeface="DengXian" panose="02010600030101010101" pitchFamily="2" charset="-122"/>
                          <a:cs typeface="Arial" panose="020B0604020202020204" pitchFamily="34" charset="0"/>
                        </a:rPr>
                        <a:t>Item 13: GIS4 Disasters (8/111)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DengXian" panose="02010600030101010101" pitchFamily="2" charset="-122"/>
                          <a:cs typeface="Arial" panose="020B0604020202020204" pitchFamily="34"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highlight>
                            <a:srgbClr val="FFFF00"/>
                          </a:highlight>
                          <a:latin typeface="Calibri" panose="020F0502020204030204" pitchFamily="34" charset="0"/>
                          <a:ea typeface="DengXian" panose="02010600030101010101" pitchFamily="2" charset="-122"/>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highlight>
                            <a:srgbClr val="FFFF00"/>
                          </a:highlight>
                          <a:latin typeface="Calibri" panose="020F0502020204030204" pitchFamily="34" charset="0"/>
                          <a:ea typeface="DengXian" panose="02010600030101010101" pitchFamily="2" charset="-122"/>
                          <a:cs typeface="Arial" panose="020B0604020202020204" pitchFamily="34"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6040748"/>
                  </a:ext>
                </a:extLst>
              </a:tr>
              <a:tr h="205317">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Item 3: Strengthening GIM (8/101)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550238"/>
                  </a:ext>
                </a:extLst>
              </a:tr>
              <a:tr h="205317">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Item 14: Marine GI (8/112)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664663"/>
                  </a:ext>
                </a:extLst>
              </a:tr>
              <a:tr h="205317">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Item 4: Regional &amp; thematic (8/102)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931974"/>
                  </a:ext>
                </a:extLst>
              </a:tr>
              <a:tr h="205317">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Item 9: standards (8/107)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062812"/>
                  </a:ext>
                </a:extLst>
              </a:tr>
              <a:tr h="205317">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DengXian" panose="02010600030101010101" pitchFamily="2" charset="-122"/>
                          <a:cs typeface="Arial" panose="020B0604020202020204" pitchFamily="34" charset="0"/>
                        </a:rPr>
                        <a:t>Item 12: GI for SD (8/110)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6199650"/>
                  </a:ext>
                </a:extLst>
              </a:tr>
              <a:tr h="205317">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Item8: legal+policy (8/106)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430238"/>
                  </a:ext>
                </a:extLst>
              </a:tr>
              <a:tr h="205317">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Item 16: UNGEGN (8/114)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096294"/>
                  </a:ext>
                </a:extLst>
              </a:tr>
              <a:tr h="205317">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highlight>
                            <a:srgbClr val="FFFF00"/>
                          </a:highlight>
                          <a:latin typeface="Calibri" panose="020F0502020204030204" pitchFamily="34" charset="0"/>
                          <a:ea typeface="DengXian" panose="02010600030101010101" pitchFamily="2" charset="-122"/>
                          <a:cs typeface="Arial" panose="020B0604020202020204" pitchFamily="34" charset="0"/>
                        </a:rPr>
                        <a:t>Item11: LAM (8/109)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highlight>
                            <a:srgbClr val="FFFF00"/>
                          </a:highlight>
                          <a:latin typeface="Calibri" panose="020F0502020204030204" pitchFamily="34" charset="0"/>
                          <a:ea typeface="DengXian" panose="02010600030101010101" pitchFamily="2" charset="-122"/>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highlight>
                            <a:srgbClr val="FFFF00"/>
                          </a:highlight>
                          <a:latin typeface="Calibri" panose="020F0502020204030204" pitchFamily="34" charset="0"/>
                          <a:ea typeface="DengXian" panose="02010600030101010101" pitchFamily="2" charset="-122"/>
                          <a:cs typeface="Arial" panose="020B0604020202020204" pitchFamily="34" charset="0"/>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5506380"/>
                  </a:ext>
                </a:extLst>
              </a:tr>
              <a:tr h="205317">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Item7: trends national institutional (8/105)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588051"/>
                  </a:ext>
                </a:extLst>
              </a:tr>
              <a:tr h="205317">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Item 17: UN Activities (8/115)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DengXian" panose="02010600030101010101" pitchFamily="2" charset="-122"/>
                          <a:cs typeface="Arial" panose="020B0604020202020204" pitchFamily="34"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604409"/>
                  </a:ext>
                </a:extLst>
              </a:tr>
              <a:tr h="205317">
                <a:tc>
                  <a:txBody>
                    <a:bodyPr/>
                    <a:lstStyle/>
                    <a:p>
                      <a:endParaRPr lang="en-US" sz="110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effectLst/>
                          <a:latin typeface="Calibri" panose="020F0502020204030204" pitchFamily="34" charset="0"/>
                          <a:ea typeface="DengXian" panose="02010600030101010101" pitchFamily="2" charset="-122"/>
                          <a:cs typeface="Arial" panose="020B0604020202020204" pitchFamily="34" charset="0"/>
                        </a:rPr>
                        <a:t>211</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effectLst/>
                          <a:latin typeface="Calibri" panose="020F0502020204030204" pitchFamily="34" charset="0"/>
                          <a:ea typeface="DengXian" panose="02010600030101010101" pitchFamily="2" charset="-122"/>
                          <a:cs typeface="Arial" panose="020B0604020202020204" pitchFamily="34" charset="0"/>
                        </a:rPr>
                        <a:t>53</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100" dirty="0">
                        <a:effectLst/>
                        <a:latin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958048"/>
                  </a:ext>
                </a:extLst>
              </a:tr>
            </a:tbl>
          </a:graphicData>
        </a:graphic>
      </p:graphicFrame>
      <p:graphicFrame>
        <p:nvGraphicFramePr>
          <p:cNvPr id="6" name="Table 5">
            <a:extLst>
              <a:ext uri="{FF2B5EF4-FFF2-40B4-BE49-F238E27FC236}">
                <a16:creationId xmlns:a16="http://schemas.microsoft.com/office/drawing/2014/main" id="{C724A33D-F768-47C6-BB29-6B3BE95B5051}"/>
              </a:ext>
            </a:extLst>
          </p:cNvPr>
          <p:cNvGraphicFramePr>
            <a:graphicFrameLocks noGrp="1"/>
          </p:cNvGraphicFramePr>
          <p:nvPr>
            <p:extLst>
              <p:ext uri="{D42A27DB-BD31-4B8C-83A1-F6EECF244321}">
                <p14:modId xmlns:p14="http://schemas.microsoft.com/office/powerpoint/2010/main" val="2835090699"/>
              </p:ext>
            </p:extLst>
          </p:nvPr>
        </p:nvGraphicFramePr>
        <p:xfrm>
          <a:off x="7391400" y="1427162"/>
          <a:ext cx="2839085" cy="4592633"/>
        </p:xfrm>
        <a:graphic>
          <a:graphicData uri="http://schemas.openxmlformats.org/drawingml/2006/table">
            <a:tbl>
              <a:tblPr firstRow="1" firstCol="1" bandRow="1">
                <a:tableStyleId>{5C22544A-7EE6-4342-B048-85BDC9FD1C3A}</a:tableStyleId>
              </a:tblPr>
              <a:tblGrid>
                <a:gridCol w="1868790">
                  <a:extLst>
                    <a:ext uri="{9D8B030D-6E8A-4147-A177-3AD203B41FA5}">
                      <a16:colId xmlns:a16="http://schemas.microsoft.com/office/drawing/2014/main" val="67550806"/>
                    </a:ext>
                  </a:extLst>
                </a:gridCol>
                <a:gridCol w="970295">
                  <a:extLst>
                    <a:ext uri="{9D8B030D-6E8A-4147-A177-3AD203B41FA5}">
                      <a16:colId xmlns:a16="http://schemas.microsoft.com/office/drawing/2014/main" val="3205695824"/>
                    </a:ext>
                  </a:extLst>
                </a:gridCol>
              </a:tblGrid>
              <a:tr h="370293">
                <a:tc>
                  <a:txBody>
                    <a:bodyPr/>
                    <a:lstStyle/>
                    <a:p>
                      <a:pPr marL="0" marR="0">
                        <a:lnSpc>
                          <a:spcPct val="107000"/>
                        </a:lnSpc>
                        <a:spcBef>
                          <a:spcPts val="0"/>
                        </a:spcBef>
                        <a:spcAft>
                          <a:spcPts val="0"/>
                        </a:spcAft>
                      </a:pPr>
                      <a:r>
                        <a:rPr lang="en-US" sz="1100">
                          <a:effectLst/>
                        </a:rPr>
                        <a:t>Member Sate</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No. Interventions</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323072157"/>
                  </a:ext>
                </a:extLst>
              </a:tr>
              <a:tr h="211117">
                <a:tc>
                  <a:txBody>
                    <a:bodyPr/>
                    <a:lstStyle/>
                    <a:p>
                      <a:pPr marL="0" marR="0">
                        <a:lnSpc>
                          <a:spcPct val="107000"/>
                        </a:lnSpc>
                        <a:spcBef>
                          <a:spcPts val="0"/>
                        </a:spcBef>
                        <a:spcAft>
                          <a:spcPts val="0"/>
                        </a:spcAft>
                      </a:pPr>
                      <a:r>
                        <a:rPr lang="en-US" sz="1100">
                          <a:effectLst/>
                        </a:rPr>
                        <a:t>Canada</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10</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332393691"/>
                  </a:ext>
                </a:extLst>
              </a:tr>
              <a:tr h="211117">
                <a:tc>
                  <a:txBody>
                    <a:bodyPr/>
                    <a:lstStyle/>
                    <a:p>
                      <a:pPr marL="0" marR="0">
                        <a:lnSpc>
                          <a:spcPct val="107000"/>
                        </a:lnSpc>
                        <a:spcBef>
                          <a:spcPts val="0"/>
                        </a:spcBef>
                        <a:spcAft>
                          <a:spcPts val="0"/>
                        </a:spcAft>
                      </a:pPr>
                      <a:r>
                        <a:rPr lang="en-US" sz="1100">
                          <a:effectLst/>
                        </a:rPr>
                        <a:t> Mexico </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8</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614410816"/>
                  </a:ext>
                </a:extLst>
              </a:tr>
              <a:tr h="211117">
                <a:tc>
                  <a:txBody>
                    <a:bodyPr/>
                    <a:lstStyle/>
                    <a:p>
                      <a:pPr marL="0" marR="0">
                        <a:lnSpc>
                          <a:spcPct val="107000"/>
                        </a:lnSpc>
                        <a:spcBef>
                          <a:spcPts val="0"/>
                        </a:spcBef>
                        <a:spcAft>
                          <a:spcPts val="0"/>
                        </a:spcAft>
                      </a:pPr>
                      <a:r>
                        <a:rPr lang="en-US" sz="1100">
                          <a:effectLst/>
                        </a:rPr>
                        <a:t>Argentina</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4</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511990189"/>
                  </a:ext>
                </a:extLst>
              </a:tr>
              <a:tr h="211117">
                <a:tc>
                  <a:txBody>
                    <a:bodyPr/>
                    <a:lstStyle/>
                    <a:p>
                      <a:pPr marL="0" marR="0">
                        <a:lnSpc>
                          <a:spcPct val="107000"/>
                        </a:lnSpc>
                        <a:spcBef>
                          <a:spcPts val="0"/>
                        </a:spcBef>
                        <a:spcAft>
                          <a:spcPts val="0"/>
                        </a:spcAft>
                      </a:pPr>
                      <a:r>
                        <a:rPr lang="en-US" sz="1100">
                          <a:effectLst/>
                        </a:rPr>
                        <a:t>Barbados</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4</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52421688"/>
                  </a:ext>
                </a:extLst>
              </a:tr>
              <a:tr h="211117">
                <a:tc>
                  <a:txBody>
                    <a:bodyPr/>
                    <a:lstStyle/>
                    <a:p>
                      <a:pPr marL="0" marR="0">
                        <a:lnSpc>
                          <a:spcPct val="107000"/>
                        </a:lnSpc>
                        <a:spcBef>
                          <a:spcPts val="0"/>
                        </a:spcBef>
                        <a:spcAft>
                          <a:spcPts val="0"/>
                        </a:spcAft>
                      </a:pPr>
                      <a:r>
                        <a:rPr lang="en-US" sz="1100">
                          <a:effectLst/>
                        </a:rPr>
                        <a:t>Colombia</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3</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059078549"/>
                  </a:ext>
                </a:extLst>
              </a:tr>
              <a:tr h="211117">
                <a:tc>
                  <a:txBody>
                    <a:bodyPr/>
                    <a:lstStyle/>
                    <a:p>
                      <a:pPr marL="0" marR="0">
                        <a:lnSpc>
                          <a:spcPct val="107000"/>
                        </a:lnSpc>
                        <a:spcBef>
                          <a:spcPts val="0"/>
                        </a:spcBef>
                        <a:spcAft>
                          <a:spcPts val="0"/>
                        </a:spcAft>
                      </a:pPr>
                      <a:r>
                        <a:rPr lang="en-US" sz="1100">
                          <a:effectLst/>
                        </a:rPr>
                        <a:t>El Salvador</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3</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827945325"/>
                  </a:ext>
                </a:extLst>
              </a:tr>
              <a:tr h="211117">
                <a:tc>
                  <a:txBody>
                    <a:bodyPr/>
                    <a:lstStyle/>
                    <a:p>
                      <a:pPr marL="0" marR="0">
                        <a:lnSpc>
                          <a:spcPct val="107000"/>
                        </a:lnSpc>
                        <a:spcBef>
                          <a:spcPts val="0"/>
                        </a:spcBef>
                        <a:spcAft>
                          <a:spcPts val="0"/>
                        </a:spcAft>
                      </a:pPr>
                      <a:r>
                        <a:rPr lang="en-US" sz="1100">
                          <a:effectLst/>
                        </a:rPr>
                        <a:t>Jamaica</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3</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2355975"/>
                  </a:ext>
                </a:extLst>
              </a:tr>
              <a:tr h="211117">
                <a:tc>
                  <a:txBody>
                    <a:bodyPr/>
                    <a:lstStyle/>
                    <a:p>
                      <a:pPr marL="0" marR="0">
                        <a:lnSpc>
                          <a:spcPct val="107000"/>
                        </a:lnSpc>
                        <a:spcBef>
                          <a:spcPts val="0"/>
                        </a:spcBef>
                        <a:spcAft>
                          <a:spcPts val="0"/>
                        </a:spcAft>
                      </a:pPr>
                      <a:r>
                        <a:rPr lang="en-US" sz="1100">
                          <a:effectLst/>
                        </a:rPr>
                        <a:t>Suriname</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3</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006167389"/>
                  </a:ext>
                </a:extLst>
              </a:tr>
              <a:tr h="211117">
                <a:tc>
                  <a:txBody>
                    <a:bodyPr/>
                    <a:lstStyle/>
                    <a:p>
                      <a:pPr marL="0" marR="0">
                        <a:lnSpc>
                          <a:spcPct val="107000"/>
                        </a:lnSpc>
                        <a:spcBef>
                          <a:spcPts val="0"/>
                        </a:spcBef>
                        <a:spcAft>
                          <a:spcPts val="0"/>
                        </a:spcAft>
                      </a:pPr>
                      <a:r>
                        <a:rPr lang="en-US" sz="1100">
                          <a:effectLst/>
                        </a:rPr>
                        <a:t>USA</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3</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208516641"/>
                  </a:ext>
                </a:extLst>
              </a:tr>
              <a:tr h="211117">
                <a:tc>
                  <a:txBody>
                    <a:bodyPr/>
                    <a:lstStyle/>
                    <a:p>
                      <a:pPr marL="0" marR="0">
                        <a:lnSpc>
                          <a:spcPct val="107000"/>
                        </a:lnSpc>
                        <a:spcBef>
                          <a:spcPts val="0"/>
                        </a:spcBef>
                        <a:spcAft>
                          <a:spcPts val="0"/>
                        </a:spcAft>
                      </a:pPr>
                      <a:r>
                        <a:rPr lang="en-US" sz="1100">
                          <a:effectLst/>
                        </a:rPr>
                        <a:t>Antigua and Barbuda</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2</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7958289"/>
                  </a:ext>
                </a:extLst>
              </a:tr>
              <a:tr h="211117">
                <a:tc>
                  <a:txBody>
                    <a:bodyPr/>
                    <a:lstStyle/>
                    <a:p>
                      <a:pPr marL="0" marR="0">
                        <a:lnSpc>
                          <a:spcPct val="107000"/>
                        </a:lnSpc>
                        <a:spcBef>
                          <a:spcPts val="0"/>
                        </a:spcBef>
                        <a:spcAft>
                          <a:spcPts val="0"/>
                        </a:spcAft>
                      </a:pPr>
                      <a:r>
                        <a:rPr lang="en-US" sz="1100">
                          <a:effectLst/>
                        </a:rPr>
                        <a:t>Dominica</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2</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4015130784"/>
                  </a:ext>
                </a:extLst>
              </a:tr>
              <a:tr h="211117">
                <a:tc>
                  <a:txBody>
                    <a:bodyPr/>
                    <a:lstStyle/>
                    <a:p>
                      <a:pPr marL="0" marR="0">
                        <a:lnSpc>
                          <a:spcPct val="107000"/>
                        </a:lnSpc>
                        <a:spcBef>
                          <a:spcPts val="0"/>
                        </a:spcBef>
                        <a:spcAft>
                          <a:spcPts val="0"/>
                        </a:spcAft>
                      </a:pPr>
                      <a:r>
                        <a:rPr lang="en-US" sz="1100">
                          <a:effectLst/>
                        </a:rPr>
                        <a:t>Bahamas</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1</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997614974"/>
                  </a:ext>
                </a:extLst>
              </a:tr>
              <a:tr h="211117">
                <a:tc>
                  <a:txBody>
                    <a:bodyPr/>
                    <a:lstStyle/>
                    <a:p>
                      <a:pPr marL="0" marR="0">
                        <a:lnSpc>
                          <a:spcPct val="107000"/>
                        </a:lnSpc>
                        <a:spcBef>
                          <a:spcPts val="0"/>
                        </a:spcBef>
                        <a:spcAft>
                          <a:spcPts val="0"/>
                        </a:spcAft>
                      </a:pPr>
                      <a:r>
                        <a:rPr lang="en-US" sz="1100">
                          <a:effectLst/>
                        </a:rPr>
                        <a:t>Brazil</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1</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00557694"/>
                  </a:ext>
                </a:extLst>
              </a:tr>
              <a:tr h="211117">
                <a:tc>
                  <a:txBody>
                    <a:bodyPr/>
                    <a:lstStyle/>
                    <a:p>
                      <a:pPr marL="0" marR="0">
                        <a:lnSpc>
                          <a:spcPct val="107000"/>
                        </a:lnSpc>
                        <a:spcBef>
                          <a:spcPts val="0"/>
                        </a:spcBef>
                        <a:spcAft>
                          <a:spcPts val="0"/>
                        </a:spcAft>
                      </a:pPr>
                      <a:r>
                        <a:rPr lang="en-US" sz="1100">
                          <a:effectLst/>
                        </a:rPr>
                        <a:t>Chile</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1</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528092011"/>
                  </a:ext>
                </a:extLst>
              </a:tr>
              <a:tr h="211117">
                <a:tc>
                  <a:txBody>
                    <a:bodyPr/>
                    <a:lstStyle/>
                    <a:p>
                      <a:pPr marL="0" marR="0">
                        <a:lnSpc>
                          <a:spcPct val="107000"/>
                        </a:lnSpc>
                        <a:spcBef>
                          <a:spcPts val="0"/>
                        </a:spcBef>
                        <a:spcAft>
                          <a:spcPts val="0"/>
                        </a:spcAft>
                      </a:pPr>
                      <a:r>
                        <a:rPr lang="en-US" sz="1100" dirty="0">
                          <a:effectLst/>
                        </a:rPr>
                        <a:t>Cuba</a:t>
                      </a:r>
                      <a:endParaRPr lang="en-US" sz="1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1</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918424018"/>
                  </a:ext>
                </a:extLst>
              </a:tr>
              <a:tr h="211117">
                <a:tc>
                  <a:txBody>
                    <a:bodyPr/>
                    <a:lstStyle/>
                    <a:p>
                      <a:pPr marL="0" marR="0">
                        <a:lnSpc>
                          <a:spcPct val="107000"/>
                        </a:lnSpc>
                        <a:spcBef>
                          <a:spcPts val="0"/>
                        </a:spcBef>
                        <a:spcAft>
                          <a:spcPts val="0"/>
                        </a:spcAft>
                      </a:pPr>
                      <a:r>
                        <a:rPr lang="en-US" sz="1100">
                          <a:effectLst/>
                        </a:rPr>
                        <a:t>Ecuador</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1</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822826031"/>
                  </a:ext>
                </a:extLst>
              </a:tr>
              <a:tr h="211117">
                <a:tc>
                  <a:txBody>
                    <a:bodyPr/>
                    <a:lstStyle/>
                    <a:p>
                      <a:pPr marL="0" marR="0">
                        <a:lnSpc>
                          <a:spcPct val="107000"/>
                        </a:lnSpc>
                        <a:spcBef>
                          <a:spcPts val="0"/>
                        </a:spcBef>
                        <a:spcAft>
                          <a:spcPts val="0"/>
                        </a:spcAft>
                      </a:pPr>
                      <a:r>
                        <a:rPr lang="en-US" sz="1100">
                          <a:effectLst/>
                        </a:rPr>
                        <a:t>Guatemala</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1</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498615493"/>
                  </a:ext>
                </a:extLst>
              </a:tr>
              <a:tr h="211117">
                <a:tc>
                  <a:txBody>
                    <a:bodyPr/>
                    <a:lstStyle/>
                    <a:p>
                      <a:pPr marL="0" marR="0">
                        <a:lnSpc>
                          <a:spcPct val="107000"/>
                        </a:lnSpc>
                        <a:spcBef>
                          <a:spcPts val="0"/>
                        </a:spcBef>
                        <a:spcAft>
                          <a:spcPts val="0"/>
                        </a:spcAft>
                      </a:pPr>
                      <a:r>
                        <a:rPr lang="en-US" sz="1100">
                          <a:effectLst/>
                        </a:rPr>
                        <a:t>Haiti</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1</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2653307919"/>
                  </a:ext>
                </a:extLst>
              </a:tr>
              <a:tr h="211117">
                <a:tc>
                  <a:txBody>
                    <a:bodyPr/>
                    <a:lstStyle/>
                    <a:p>
                      <a:pPr marL="0" marR="0">
                        <a:lnSpc>
                          <a:spcPct val="107000"/>
                        </a:lnSpc>
                        <a:spcBef>
                          <a:spcPts val="0"/>
                        </a:spcBef>
                        <a:spcAft>
                          <a:spcPts val="0"/>
                        </a:spcAft>
                      </a:pPr>
                      <a:r>
                        <a:rPr lang="en-US" sz="1100">
                          <a:effectLst/>
                        </a:rPr>
                        <a:t>Uruguay</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a:effectLst/>
                        </a:rPr>
                        <a:t>1</a:t>
                      </a:r>
                      <a:endParaRPr lang="en-US" sz="1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428422990"/>
                  </a:ext>
                </a:extLst>
              </a:tr>
              <a:tr h="211117">
                <a:tc>
                  <a:txBody>
                    <a:bodyPr/>
                    <a:lstStyle/>
                    <a:p>
                      <a:endParaRPr lang="en-US" sz="1100">
                        <a:effectLst/>
                        <a:latin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effectLst/>
                        </a:rPr>
                        <a:t>53</a:t>
                      </a:r>
                      <a:endParaRPr lang="en-US" sz="1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1080396173"/>
                  </a:ext>
                </a:extLst>
              </a:tr>
            </a:tbl>
          </a:graphicData>
        </a:graphic>
      </p:graphicFrame>
      <p:sp>
        <p:nvSpPr>
          <p:cNvPr id="7" name="Rectangle 6">
            <a:extLst>
              <a:ext uri="{FF2B5EF4-FFF2-40B4-BE49-F238E27FC236}">
                <a16:creationId xmlns:a16="http://schemas.microsoft.com/office/drawing/2014/main" id="{74B073E6-7961-4F91-B7A1-9CB73B34ABAF}"/>
              </a:ext>
            </a:extLst>
          </p:cNvPr>
          <p:cNvSpPr/>
          <p:nvPr/>
        </p:nvSpPr>
        <p:spPr>
          <a:xfrm>
            <a:off x="685800" y="5117196"/>
            <a:ext cx="6096000" cy="646331"/>
          </a:xfrm>
          <a:prstGeom prst="rect">
            <a:avLst/>
          </a:prstGeom>
        </p:spPr>
        <p:txBody>
          <a:bodyPr>
            <a:spAutoFit/>
          </a:bodyPr>
          <a:lstStyle/>
          <a:p>
            <a:r>
              <a:rPr lang="en-US" dirty="0"/>
              <a:t>The Americas accounted for a quarter of the total interventions across the 15 substantive agenda items. </a:t>
            </a:r>
          </a:p>
        </p:txBody>
      </p:sp>
    </p:spTree>
    <p:extLst>
      <p:ext uri="{BB962C8B-B14F-4D97-AF65-F5344CB8AC3E}">
        <p14:creationId xmlns:p14="http://schemas.microsoft.com/office/powerpoint/2010/main" val="1412460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126A-7480-4601-A341-3E240D652C50}"/>
              </a:ext>
            </a:extLst>
          </p:cNvPr>
          <p:cNvSpPr>
            <a:spLocks noGrp="1"/>
          </p:cNvSpPr>
          <p:nvPr>
            <p:ph type="title"/>
          </p:nvPr>
        </p:nvSpPr>
        <p:spPr/>
        <p:txBody>
          <a:bodyPr/>
          <a:lstStyle/>
          <a:p>
            <a:r>
              <a:rPr lang="en-US" sz="4000" b="1" dirty="0">
                <a:solidFill>
                  <a:srgbClr val="0070C0"/>
                </a:solidFill>
              </a:rPr>
              <a:t>Interventions Sixth Session of UN-GGIM</a:t>
            </a:r>
            <a:endParaRPr lang="en-US" dirty="0"/>
          </a:p>
        </p:txBody>
      </p:sp>
      <p:graphicFrame>
        <p:nvGraphicFramePr>
          <p:cNvPr id="4" name="Content Placeholder 3">
            <a:extLst>
              <a:ext uri="{FF2B5EF4-FFF2-40B4-BE49-F238E27FC236}">
                <a16:creationId xmlns:a16="http://schemas.microsoft.com/office/drawing/2014/main" id="{8D791D0E-EC45-48BA-B20D-D036543C22A1}"/>
              </a:ext>
            </a:extLst>
          </p:cNvPr>
          <p:cNvGraphicFramePr>
            <a:graphicFrameLocks noGrp="1"/>
          </p:cNvGraphicFramePr>
          <p:nvPr>
            <p:ph idx="1"/>
            <p:extLst>
              <p:ext uri="{D42A27DB-BD31-4B8C-83A1-F6EECF244321}">
                <p14:modId xmlns:p14="http://schemas.microsoft.com/office/powerpoint/2010/main" val="2949912508"/>
              </p:ext>
            </p:extLst>
          </p:nvPr>
        </p:nvGraphicFramePr>
        <p:xfrm>
          <a:off x="762000" y="1600200"/>
          <a:ext cx="4419600" cy="2855595"/>
        </p:xfrm>
        <a:graphic>
          <a:graphicData uri="http://schemas.openxmlformats.org/drawingml/2006/table">
            <a:tbl>
              <a:tblPr>
                <a:tableStyleId>{5C22544A-7EE6-4342-B048-85BDC9FD1C3A}</a:tableStyleId>
              </a:tblPr>
              <a:tblGrid>
                <a:gridCol w="3885647">
                  <a:extLst>
                    <a:ext uri="{9D8B030D-6E8A-4147-A177-3AD203B41FA5}">
                      <a16:colId xmlns:a16="http://schemas.microsoft.com/office/drawing/2014/main" val="1210190903"/>
                    </a:ext>
                  </a:extLst>
                </a:gridCol>
                <a:gridCol w="533953">
                  <a:extLst>
                    <a:ext uri="{9D8B030D-6E8A-4147-A177-3AD203B41FA5}">
                      <a16:colId xmlns:a16="http://schemas.microsoft.com/office/drawing/2014/main" val="1821120311"/>
                    </a:ext>
                  </a:extLst>
                </a:gridCol>
              </a:tblGrid>
              <a:tr h="393700">
                <a:tc>
                  <a:txBody>
                    <a:bodyPr/>
                    <a:lstStyle/>
                    <a:p>
                      <a:pPr algn="l" fontAlgn="b"/>
                      <a:r>
                        <a:rPr lang="en-US" sz="1800" u="none" strike="noStrike" dirty="0">
                          <a:effectLst/>
                        </a:rPr>
                        <a:t>12 Substantive Agenda Items</a:t>
                      </a:r>
                      <a:endParaRPr lang="en-US" sz="1800" b="0" i="0" u="none" strike="noStrike" dirty="0">
                        <a:solidFill>
                          <a:srgbClr val="FF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8848903"/>
                  </a:ext>
                </a:extLst>
              </a:tr>
              <a:tr h="393700">
                <a:tc>
                  <a:txBody>
                    <a:bodyPr/>
                    <a:lstStyle/>
                    <a:p>
                      <a:pPr algn="l" fontAlgn="b"/>
                      <a:r>
                        <a:rPr lang="en-US" sz="1800" u="none" strike="noStrike" dirty="0">
                          <a:effectLst/>
                        </a:rPr>
                        <a:t>Total Interventions UN-GGIM Americas + URISA </a:t>
                      </a:r>
                      <a:endParaRPr lang="en-US" sz="18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800" u="none" strike="noStrike" dirty="0">
                          <a:effectLst/>
                          <a:highlight>
                            <a:srgbClr val="FFFF00"/>
                          </a:highlight>
                        </a:rPr>
                        <a:t>57</a:t>
                      </a:r>
                      <a:endParaRPr lang="en-US" sz="1800" b="0" i="0" u="none" strike="noStrike" dirty="0">
                        <a:solidFill>
                          <a:srgbClr val="000000"/>
                        </a:solidFill>
                        <a:effectLst/>
                        <a:highlight>
                          <a:srgbClr val="FFFF00"/>
                        </a:highligh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93860511"/>
                  </a:ext>
                </a:extLst>
              </a:tr>
              <a:tr h="393700">
                <a:tc>
                  <a:txBody>
                    <a:bodyPr/>
                    <a:lstStyle/>
                    <a:p>
                      <a:pPr algn="l" fontAlgn="b"/>
                      <a:r>
                        <a:rPr lang="en-US" sz="1800" u="none" strike="noStrike" dirty="0">
                          <a:effectLst/>
                        </a:rPr>
                        <a:t>Total interventions from UN_GGIM Member States</a:t>
                      </a:r>
                      <a:endParaRPr lang="en-US" sz="18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en-US" sz="1800" u="none" strike="noStrike" dirty="0">
                          <a:effectLst/>
                        </a:rPr>
                        <a:t>170</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40846147"/>
                  </a:ext>
                </a:extLst>
              </a:tr>
              <a:tr h="393700">
                <a:tc>
                  <a:txBody>
                    <a:bodyPr/>
                    <a:lstStyle/>
                    <a:p>
                      <a:pPr algn="l" fontAlgn="b"/>
                      <a:r>
                        <a:rPr lang="en-US" sz="1800" u="none" strike="noStrike" dirty="0">
                          <a:effectLst/>
                        </a:rPr>
                        <a:t>Other Interventions </a:t>
                      </a:r>
                      <a:endParaRPr lang="en-US" sz="18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en-US" sz="1800" u="none" strike="noStrike" dirty="0">
                          <a:effectLst/>
                        </a:rPr>
                        <a:t>32</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63289774"/>
                  </a:ext>
                </a:extLst>
              </a:tr>
              <a:tr h="393700">
                <a:tc>
                  <a:txBody>
                    <a:bodyPr/>
                    <a:lstStyle/>
                    <a:p>
                      <a:pPr algn="l" fontAlgn="b"/>
                      <a:r>
                        <a:rPr lang="en-US" sz="1800" u="none" strike="noStrike" dirty="0">
                          <a:effectLst/>
                        </a:rPr>
                        <a:t>Total Interventions </a:t>
                      </a:r>
                      <a:endParaRPr lang="en-US" sz="18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en-US" sz="1800" u="none" strike="noStrike" dirty="0">
                          <a:effectLst/>
                        </a:rPr>
                        <a:t>202</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50607611"/>
                  </a:ext>
                </a:extLst>
              </a:tr>
              <a:tr h="393700">
                <a:tc>
                  <a:txBody>
                    <a:bodyPr/>
                    <a:lstStyle/>
                    <a:p>
                      <a:pPr algn="l" fontAlgn="b"/>
                      <a:r>
                        <a:rPr lang="en-US" sz="1800" u="none" strike="noStrike" dirty="0">
                          <a:effectLst/>
                        </a:rPr>
                        <a:t>% UN-GGIM Americas Interventions- Member States</a:t>
                      </a:r>
                      <a:endParaRPr lang="en-US" sz="18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l" fontAlgn="b"/>
                      <a:r>
                        <a:rPr lang="en-US" sz="1800" u="none" strike="noStrike" dirty="0">
                          <a:effectLst/>
                          <a:highlight>
                            <a:srgbClr val="FFFF00"/>
                          </a:highlight>
                        </a:rPr>
                        <a:t>34%</a:t>
                      </a:r>
                      <a:endParaRPr lang="en-US" sz="1800" b="0" i="0" u="none" strike="noStrike" dirty="0">
                        <a:solidFill>
                          <a:srgbClr val="000000"/>
                        </a:solidFill>
                        <a:effectLst/>
                        <a:highlight>
                          <a:srgbClr val="FFFF00"/>
                        </a:highligh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7034121"/>
                  </a:ext>
                </a:extLst>
              </a:tr>
            </a:tbl>
          </a:graphicData>
        </a:graphic>
      </p:graphicFrame>
      <p:graphicFrame>
        <p:nvGraphicFramePr>
          <p:cNvPr id="6" name="Table 5">
            <a:extLst>
              <a:ext uri="{FF2B5EF4-FFF2-40B4-BE49-F238E27FC236}">
                <a16:creationId xmlns:a16="http://schemas.microsoft.com/office/drawing/2014/main" id="{9A919AF9-28FC-4500-BF51-C76BEA1BF8DC}"/>
              </a:ext>
            </a:extLst>
          </p:cNvPr>
          <p:cNvGraphicFramePr>
            <a:graphicFrameLocks noGrp="1"/>
          </p:cNvGraphicFramePr>
          <p:nvPr>
            <p:extLst>
              <p:ext uri="{D42A27DB-BD31-4B8C-83A1-F6EECF244321}">
                <p14:modId xmlns:p14="http://schemas.microsoft.com/office/powerpoint/2010/main" val="101167026"/>
              </p:ext>
            </p:extLst>
          </p:nvPr>
        </p:nvGraphicFramePr>
        <p:xfrm>
          <a:off x="6248400" y="1828800"/>
          <a:ext cx="3810000" cy="1773555"/>
        </p:xfrm>
        <a:graphic>
          <a:graphicData uri="http://schemas.openxmlformats.org/drawingml/2006/table">
            <a:tbl>
              <a:tblPr>
                <a:tableStyleId>{5C22544A-7EE6-4342-B048-85BDC9FD1C3A}</a:tableStyleId>
              </a:tblPr>
              <a:tblGrid>
                <a:gridCol w="2971800">
                  <a:extLst>
                    <a:ext uri="{9D8B030D-6E8A-4147-A177-3AD203B41FA5}">
                      <a16:colId xmlns:a16="http://schemas.microsoft.com/office/drawing/2014/main" val="2399014535"/>
                    </a:ext>
                  </a:extLst>
                </a:gridCol>
                <a:gridCol w="838200">
                  <a:extLst>
                    <a:ext uri="{9D8B030D-6E8A-4147-A177-3AD203B41FA5}">
                      <a16:colId xmlns:a16="http://schemas.microsoft.com/office/drawing/2014/main" val="3962865754"/>
                    </a:ext>
                  </a:extLst>
                </a:gridCol>
              </a:tblGrid>
              <a:tr h="190500">
                <a:tc>
                  <a:txBody>
                    <a:bodyPr/>
                    <a:lstStyle/>
                    <a:p>
                      <a:pPr algn="l" fontAlgn="b"/>
                      <a:r>
                        <a:rPr lang="en-US" sz="1600" u="none" strike="noStrike" dirty="0">
                          <a:effectLst/>
                        </a:rPr>
                        <a:t>No Interventions North America</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14</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3147509"/>
                  </a:ext>
                </a:extLst>
              </a:tr>
              <a:tr h="190500">
                <a:tc>
                  <a:txBody>
                    <a:bodyPr/>
                    <a:lstStyle/>
                    <a:p>
                      <a:pPr algn="l" fontAlgn="b"/>
                      <a:r>
                        <a:rPr lang="en-US" sz="1600" u="none" strike="noStrike" dirty="0">
                          <a:effectLst/>
                        </a:rPr>
                        <a:t>no Interventions Central  America</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9</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6194581"/>
                  </a:ext>
                </a:extLst>
              </a:tr>
              <a:tr h="190500">
                <a:tc>
                  <a:txBody>
                    <a:bodyPr/>
                    <a:lstStyle/>
                    <a:p>
                      <a:pPr algn="l" fontAlgn="b"/>
                      <a:r>
                        <a:rPr lang="en-US" sz="1600" u="none" strike="noStrike" dirty="0">
                          <a:effectLst/>
                        </a:rPr>
                        <a:t>No. Interventions South America</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14</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634716"/>
                  </a:ext>
                </a:extLst>
              </a:tr>
              <a:tr h="190500">
                <a:tc>
                  <a:txBody>
                    <a:bodyPr/>
                    <a:lstStyle/>
                    <a:p>
                      <a:pPr algn="l" fontAlgn="b"/>
                      <a:r>
                        <a:rPr lang="en-US" sz="1600" u="none" strike="noStrike" dirty="0">
                          <a:effectLst/>
                        </a:rPr>
                        <a:t>No. Interventions Caribbean</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18</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55372998"/>
                  </a:ext>
                </a:extLst>
              </a:tr>
              <a:tr h="200025">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55</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13857585"/>
                  </a:ext>
                </a:extLst>
              </a:tr>
              <a:tr h="190500">
                <a:tc>
                  <a:txBody>
                    <a:bodyPr/>
                    <a:lstStyle/>
                    <a:p>
                      <a:pPr algn="l" fontAlgn="b"/>
                      <a:r>
                        <a:rPr lang="en-US" sz="1600" u="none" strike="noStrike">
                          <a:effectLst/>
                        </a:rPr>
                        <a:t>URISA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914300"/>
                  </a:ext>
                </a:extLst>
              </a:tr>
              <a:tr h="200025">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57</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53510962"/>
                  </a:ext>
                </a:extLst>
              </a:tr>
            </a:tbl>
          </a:graphicData>
        </a:graphic>
      </p:graphicFrame>
      <p:graphicFrame>
        <p:nvGraphicFramePr>
          <p:cNvPr id="7" name="Table 6">
            <a:extLst>
              <a:ext uri="{FF2B5EF4-FFF2-40B4-BE49-F238E27FC236}">
                <a16:creationId xmlns:a16="http://schemas.microsoft.com/office/drawing/2014/main" id="{B5761453-0048-472B-B1CD-495C9957FF88}"/>
              </a:ext>
            </a:extLst>
          </p:cNvPr>
          <p:cNvGraphicFramePr>
            <a:graphicFrameLocks noGrp="1"/>
          </p:cNvGraphicFramePr>
          <p:nvPr>
            <p:extLst>
              <p:ext uri="{D42A27DB-BD31-4B8C-83A1-F6EECF244321}">
                <p14:modId xmlns:p14="http://schemas.microsoft.com/office/powerpoint/2010/main" val="2565726424"/>
              </p:ext>
            </p:extLst>
          </p:nvPr>
        </p:nvGraphicFramePr>
        <p:xfrm>
          <a:off x="7239000" y="4495800"/>
          <a:ext cx="2209800" cy="1066800"/>
        </p:xfrm>
        <a:graphic>
          <a:graphicData uri="http://schemas.openxmlformats.org/drawingml/2006/table">
            <a:tbl>
              <a:tblPr>
                <a:tableStyleId>{5C22544A-7EE6-4342-B048-85BDC9FD1C3A}</a:tableStyleId>
              </a:tblPr>
              <a:tblGrid>
                <a:gridCol w="979998">
                  <a:extLst>
                    <a:ext uri="{9D8B030D-6E8A-4147-A177-3AD203B41FA5}">
                      <a16:colId xmlns:a16="http://schemas.microsoft.com/office/drawing/2014/main" val="2124431675"/>
                    </a:ext>
                  </a:extLst>
                </a:gridCol>
                <a:gridCol w="1229802">
                  <a:extLst>
                    <a:ext uri="{9D8B030D-6E8A-4147-A177-3AD203B41FA5}">
                      <a16:colId xmlns:a16="http://schemas.microsoft.com/office/drawing/2014/main" val="4179343354"/>
                    </a:ext>
                  </a:extLst>
                </a:gridCol>
              </a:tblGrid>
              <a:tr h="355600">
                <a:tc>
                  <a:txBody>
                    <a:bodyPr/>
                    <a:lstStyle/>
                    <a:p>
                      <a:pPr algn="l" fontAlgn="b"/>
                      <a:r>
                        <a:rPr lang="en-US" sz="1800" u="none" strike="noStrike" dirty="0">
                          <a:effectLst/>
                        </a:rPr>
                        <a:t>Mexico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61110715"/>
                  </a:ext>
                </a:extLst>
              </a:tr>
              <a:tr h="355600">
                <a:tc>
                  <a:txBody>
                    <a:bodyPr/>
                    <a:lstStyle/>
                    <a:p>
                      <a:pPr algn="l" fontAlgn="b"/>
                      <a:r>
                        <a:rPr lang="en-US" sz="1800" u="none" strike="noStrike">
                          <a:effectLst/>
                        </a:rPr>
                        <a:t>Canada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95338798"/>
                  </a:ext>
                </a:extLst>
              </a:tr>
              <a:tr h="355600">
                <a:tc>
                  <a:txBody>
                    <a:bodyPr/>
                    <a:lstStyle/>
                    <a:p>
                      <a:pPr algn="l" fontAlgn="b"/>
                      <a:r>
                        <a:rPr lang="en-US" sz="1800" u="none" strike="noStrike">
                          <a:effectLst/>
                        </a:rPr>
                        <a:t>Chile</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68192034"/>
                  </a:ext>
                </a:extLst>
              </a:tr>
            </a:tbl>
          </a:graphicData>
        </a:graphic>
      </p:graphicFrame>
      <p:sp>
        <p:nvSpPr>
          <p:cNvPr id="8" name="Rectangle 7">
            <a:extLst>
              <a:ext uri="{FF2B5EF4-FFF2-40B4-BE49-F238E27FC236}">
                <a16:creationId xmlns:a16="http://schemas.microsoft.com/office/drawing/2014/main" id="{0484839A-DCA4-4C45-9827-188986DB7346}"/>
              </a:ext>
            </a:extLst>
          </p:cNvPr>
          <p:cNvSpPr/>
          <p:nvPr/>
        </p:nvSpPr>
        <p:spPr>
          <a:xfrm>
            <a:off x="5961228" y="4128373"/>
            <a:ext cx="4765343" cy="369332"/>
          </a:xfrm>
          <a:prstGeom prst="rect">
            <a:avLst/>
          </a:prstGeom>
        </p:spPr>
        <p:txBody>
          <a:bodyPr wrap="none">
            <a:spAutoFit/>
          </a:bodyPr>
          <a:lstStyle/>
          <a:p>
            <a:r>
              <a:rPr lang="en-US" dirty="0">
                <a:solidFill>
                  <a:srgbClr val="000000"/>
                </a:solidFill>
                <a:latin typeface="Calibri" panose="020F0502020204030204" pitchFamily="34" charset="0"/>
              </a:rPr>
              <a:t>Top Number of Interventions by  Member States</a:t>
            </a:r>
            <a:r>
              <a:rPr lang="en-US" dirty="0"/>
              <a:t> </a:t>
            </a:r>
          </a:p>
        </p:txBody>
      </p:sp>
    </p:spTree>
    <p:extLst>
      <p:ext uri="{BB962C8B-B14F-4D97-AF65-F5344CB8AC3E}">
        <p14:creationId xmlns:p14="http://schemas.microsoft.com/office/powerpoint/2010/main" val="1978759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1048</Words>
  <Application>Microsoft Office PowerPoint</Application>
  <PresentationFormat>Widescreen</PresentationFormat>
  <Paragraphs>242</Paragraphs>
  <Slides>16</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21" baseType="lpstr">
      <vt:lpstr>Arial</vt:lpstr>
      <vt:lpstr>Calibri</vt:lpstr>
      <vt:lpstr>Office Theme</vt:lpstr>
      <vt:lpstr>Worksheet</vt:lpstr>
      <vt:lpstr>Document</vt:lpstr>
      <vt:lpstr>UN-GGIM Americas Regional Committee Meeting </vt:lpstr>
      <vt:lpstr>UN-GGIM Americas GOALS</vt:lpstr>
      <vt:lpstr>The Challenge</vt:lpstr>
      <vt:lpstr>PowerPoint Presentation</vt:lpstr>
      <vt:lpstr>The Americas </vt:lpstr>
      <vt:lpstr>Participation Annual UN-GGIM Sessions NY</vt:lpstr>
      <vt:lpstr>Interventions Eighth Session of UN-GGIM</vt:lpstr>
      <vt:lpstr>Eighth Session - Interventions – the Americas</vt:lpstr>
      <vt:lpstr>Interventions Sixth Session of UN-GGIM</vt:lpstr>
      <vt:lpstr>So what do we do ?</vt:lpstr>
      <vt:lpstr>Cooperation Facilitates Development</vt:lpstr>
      <vt:lpstr>Fiscal and Monetary Recommendations</vt:lpstr>
      <vt:lpstr>Why invest in the 3 C and P</vt:lpstr>
      <vt:lpstr>Strengthening Regional Participation and Collaboration</vt:lpstr>
      <vt:lpstr>For Your Consideration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UN-GGIM Americas Regional Committee Meeting</dc:title>
  <dc:creator>Cecille Blake</dc:creator>
  <cp:lastModifiedBy>Cecille Blake</cp:lastModifiedBy>
  <cp:revision>12</cp:revision>
  <dcterms:created xsi:type="dcterms:W3CDTF">2019-08-05T14:43:09Z</dcterms:created>
  <dcterms:modified xsi:type="dcterms:W3CDTF">2019-08-05T17:20:32Z</dcterms:modified>
</cp:coreProperties>
</file>