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8" r:id="rId3"/>
    <p:sldId id="385" r:id="rId4"/>
    <p:sldId id="277" r:id="rId5"/>
    <p:sldId id="387" r:id="rId6"/>
    <p:sldId id="388" r:id="rId7"/>
    <p:sldId id="389" r:id="rId8"/>
  </p:sldIdLst>
  <p:sldSz cx="12192000" cy="6858000"/>
  <p:notesSz cx="6797675" cy="9931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A16465D-9315-4846-8127-23C634ADAE67}">
          <p14:sldIdLst>
            <p14:sldId id="268"/>
            <p14:sldId id="385"/>
            <p14:sldId id="277"/>
            <p14:sldId id="387"/>
            <p14:sldId id="388"/>
            <p14:sldId id="389"/>
          </p14:sldIdLst>
        </p14:section>
        <p14:section name="Sección sin título" id="{2B05DC1C-3CD0-4EEA-AAF7-49C261B9F8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ARENA PEREZ GARCIA" initials="MPG" lastIdx="5" clrIdx="0">
    <p:extLst>
      <p:ext uri="{19B8F6BF-5375-455C-9EA6-DF929625EA0E}">
        <p15:presenceInfo xmlns:p15="http://schemas.microsoft.com/office/powerpoint/2012/main" userId="adc1d7eb025d16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D5197-2542-4740-8980-969A7998F859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D710D2A-343C-4A78-938F-40668314B114}">
      <dgm:prSet phldrT="[Texto]" custT="1"/>
      <dgm:spPr/>
      <dgm:t>
        <a:bodyPr/>
        <a:lstStyle/>
        <a:p>
          <a:r>
            <a:rPr lang="en-US" sz="1600" dirty="0"/>
            <a:t>Council of Ministers of the</a:t>
          </a:r>
          <a:endParaRPr lang="es-CL" sz="1600" dirty="0"/>
        </a:p>
        <a:p>
          <a:r>
            <a:rPr lang="es-CL" sz="1600" dirty="0"/>
            <a:t>  Territorial Information</a:t>
          </a:r>
        </a:p>
      </dgm:t>
    </dgm:pt>
    <dgm:pt modelId="{512AA5EE-E997-4603-B3B5-5688B11F3020}" type="parTrans" cxnId="{4A833448-FCDB-4255-BFF5-6C19BD4F4784}">
      <dgm:prSet/>
      <dgm:spPr/>
      <dgm:t>
        <a:bodyPr/>
        <a:lstStyle/>
        <a:p>
          <a:endParaRPr lang="es-CL" sz="1600"/>
        </a:p>
      </dgm:t>
    </dgm:pt>
    <dgm:pt modelId="{46793863-ACEF-4AB5-B825-8DAEE0FC913F}" type="sibTrans" cxnId="{4A833448-FCDB-4255-BFF5-6C19BD4F4784}">
      <dgm:prSet/>
      <dgm:spPr/>
      <dgm:t>
        <a:bodyPr/>
        <a:lstStyle/>
        <a:p>
          <a:endParaRPr lang="es-CL" sz="1600"/>
        </a:p>
      </dgm:t>
    </dgm:pt>
    <dgm:pt modelId="{0DE84CE5-9DC2-440F-8180-0A3A99704C86}" type="asst">
      <dgm:prSet phldrT="[Texto]" custT="1"/>
      <dgm:spPr/>
      <dgm:t>
        <a:bodyPr/>
        <a:lstStyle/>
        <a:p>
          <a:r>
            <a:rPr lang="es-CL" sz="1600" dirty="0"/>
            <a:t>Executive Secretary</a:t>
          </a:r>
        </a:p>
      </dgm:t>
    </dgm:pt>
    <dgm:pt modelId="{A6315E97-5AE4-471B-BB77-9442027E5ECB}" type="parTrans" cxnId="{6429303A-99E7-4512-BE67-57D605D856D7}">
      <dgm:prSet/>
      <dgm:spPr/>
      <dgm:t>
        <a:bodyPr/>
        <a:lstStyle/>
        <a:p>
          <a:endParaRPr lang="es-CL" sz="1600"/>
        </a:p>
      </dgm:t>
    </dgm:pt>
    <dgm:pt modelId="{4439736F-FB07-41D9-8A30-7C71CD391794}" type="sibTrans" cxnId="{6429303A-99E7-4512-BE67-57D605D856D7}">
      <dgm:prSet/>
      <dgm:spPr/>
      <dgm:t>
        <a:bodyPr/>
        <a:lstStyle/>
        <a:p>
          <a:endParaRPr lang="es-CL" sz="1600"/>
        </a:p>
      </dgm:t>
    </dgm:pt>
    <dgm:pt modelId="{91C44BFB-577B-4362-A71B-197B7842C543}">
      <dgm:prSet phldrT="[Texto]" custT="1"/>
      <dgm:spPr/>
      <dgm:t>
        <a:bodyPr/>
        <a:lstStyle/>
        <a:p>
          <a:r>
            <a:rPr lang="es-CL" sz="1600" dirty="0"/>
            <a:t>Interministerial Technical Committee</a:t>
          </a:r>
        </a:p>
      </dgm:t>
    </dgm:pt>
    <dgm:pt modelId="{D3EF7028-3C3E-456A-B0B6-8E61563C3FE0}" type="parTrans" cxnId="{A1BC0649-D76A-43A0-A5AD-ABA36CFB873A}">
      <dgm:prSet/>
      <dgm:spPr/>
      <dgm:t>
        <a:bodyPr/>
        <a:lstStyle/>
        <a:p>
          <a:endParaRPr lang="es-CL" sz="1600"/>
        </a:p>
      </dgm:t>
    </dgm:pt>
    <dgm:pt modelId="{7AB583E3-B7F0-4933-A0F6-290C42A5CD8D}" type="sibTrans" cxnId="{A1BC0649-D76A-43A0-A5AD-ABA36CFB873A}">
      <dgm:prSet/>
      <dgm:spPr/>
      <dgm:t>
        <a:bodyPr/>
        <a:lstStyle/>
        <a:p>
          <a:endParaRPr lang="es-CL" sz="1600"/>
        </a:p>
      </dgm:t>
    </dgm:pt>
    <dgm:pt modelId="{875EFA3C-EB6A-4586-94F8-D434274E700A}" type="pres">
      <dgm:prSet presAssocID="{296D5197-2542-4740-8980-969A7998F8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8E53B0-EF1B-4A1B-BD0E-6AFFD7DDF7C6}" type="pres">
      <dgm:prSet presAssocID="{296D5197-2542-4740-8980-969A7998F859}" presName="hierFlow" presStyleCnt="0"/>
      <dgm:spPr/>
    </dgm:pt>
    <dgm:pt modelId="{71E6BA30-26B9-4D2E-AD86-DD932FC76995}" type="pres">
      <dgm:prSet presAssocID="{296D5197-2542-4740-8980-969A7998F8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A57AEA-921F-4103-89A2-1459B0A43242}" type="pres">
      <dgm:prSet presAssocID="{AD710D2A-343C-4A78-938F-40668314B114}" presName="Name14" presStyleCnt="0"/>
      <dgm:spPr/>
    </dgm:pt>
    <dgm:pt modelId="{4799F404-85A1-4FE3-A5DA-825A03D93E52}" type="pres">
      <dgm:prSet presAssocID="{AD710D2A-343C-4A78-938F-40668314B114}" presName="level1Shape" presStyleLbl="node0" presStyleIdx="0" presStyleCnt="1" custScaleX="227382">
        <dgm:presLayoutVars>
          <dgm:chPref val="3"/>
        </dgm:presLayoutVars>
      </dgm:prSet>
      <dgm:spPr/>
    </dgm:pt>
    <dgm:pt modelId="{AA90E092-4160-40D5-AC94-9071B6D30B0E}" type="pres">
      <dgm:prSet presAssocID="{AD710D2A-343C-4A78-938F-40668314B114}" presName="hierChild2" presStyleCnt="0"/>
      <dgm:spPr/>
    </dgm:pt>
    <dgm:pt modelId="{A03CD96D-A5C2-41CD-B392-79AC30EEEBDB}" type="pres">
      <dgm:prSet presAssocID="{A6315E97-5AE4-471B-BB77-9442027E5ECB}" presName="Name19" presStyleLbl="parChTrans1D2" presStyleIdx="0" presStyleCnt="2"/>
      <dgm:spPr/>
    </dgm:pt>
    <dgm:pt modelId="{DAF7A372-23A1-44AD-9AB5-8058EA5FD0CD}" type="pres">
      <dgm:prSet presAssocID="{0DE84CE5-9DC2-440F-8180-0A3A99704C86}" presName="Name21" presStyleCnt="0"/>
      <dgm:spPr/>
    </dgm:pt>
    <dgm:pt modelId="{70FC4C9B-E517-4986-94EC-5BFED1A57DB7}" type="pres">
      <dgm:prSet presAssocID="{0DE84CE5-9DC2-440F-8180-0A3A99704C86}" presName="level2Shape" presStyleLbl="asst1" presStyleIdx="0" presStyleCnt="1"/>
      <dgm:spPr/>
    </dgm:pt>
    <dgm:pt modelId="{EB01A229-0D1A-4EC1-97C4-29FAB7680189}" type="pres">
      <dgm:prSet presAssocID="{0DE84CE5-9DC2-440F-8180-0A3A99704C86}" presName="hierChild3" presStyleCnt="0"/>
      <dgm:spPr/>
    </dgm:pt>
    <dgm:pt modelId="{44C1635F-86EA-4037-ACDB-8702926CF29F}" type="pres">
      <dgm:prSet presAssocID="{D3EF7028-3C3E-456A-B0B6-8E61563C3FE0}" presName="Name19" presStyleLbl="parChTrans1D2" presStyleIdx="1" presStyleCnt="2"/>
      <dgm:spPr/>
    </dgm:pt>
    <dgm:pt modelId="{BFA7583D-9FFC-4B40-8330-B781C21074D0}" type="pres">
      <dgm:prSet presAssocID="{91C44BFB-577B-4362-A71B-197B7842C543}" presName="Name21" presStyleCnt="0"/>
      <dgm:spPr/>
    </dgm:pt>
    <dgm:pt modelId="{9FB66831-6359-4ABA-934B-321A0BBDF443}" type="pres">
      <dgm:prSet presAssocID="{91C44BFB-577B-4362-A71B-197B7842C543}" presName="level2Shape" presStyleLbl="node2" presStyleIdx="0" presStyleCnt="1" custScaleX="163348"/>
      <dgm:spPr/>
    </dgm:pt>
    <dgm:pt modelId="{72F76261-EBA1-4384-BB0F-0E6735F3EB26}" type="pres">
      <dgm:prSet presAssocID="{91C44BFB-577B-4362-A71B-197B7842C543}" presName="hierChild3" presStyleCnt="0"/>
      <dgm:spPr/>
    </dgm:pt>
    <dgm:pt modelId="{30B968AB-4315-4FAC-88E0-4AF5B73BDFEC}" type="pres">
      <dgm:prSet presAssocID="{296D5197-2542-4740-8980-969A7998F859}" presName="bgShapesFlow" presStyleCnt="0"/>
      <dgm:spPr/>
    </dgm:pt>
  </dgm:ptLst>
  <dgm:cxnLst>
    <dgm:cxn modelId="{E7655836-F2A8-4320-B37C-02AB496CD86A}" type="presOf" srcId="{91C44BFB-577B-4362-A71B-197B7842C543}" destId="{9FB66831-6359-4ABA-934B-321A0BBDF443}" srcOrd="0" destOrd="0" presId="urn:microsoft.com/office/officeart/2005/8/layout/hierarchy6"/>
    <dgm:cxn modelId="{6429303A-99E7-4512-BE67-57D605D856D7}" srcId="{AD710D2A-343C-4A78-938F-40668314B114}" destId="{0DE84CE5-9DC2-440F-8180-0A3A99704C86}" srcOrd="0" destOrd="0" parTransId="{A6315E97-5AE4-471B-BB77-9442027E5ECB}" sibTransId="{4439736F-FB07-41D9-8A30-7C71CD391794}"/>
    <dgm:cxn modelId="{DA7EE23C-6DD8-4AF2-89BA-69F2A577717E}" type="presOf" srcId="{296D5197-2542-4740-8980-969A7998F859}" destId="{875EFA3C-EB6A-4586-94F8-D434274E700A}" srcOrd="0" destOrd="0" presId="urn:microsoft.com/office/officeart/2005/8/layout/hierarchy6"/>
    <dgm:cxn modelId="{4A833448-FCDB-4255-BFF5-6C19BD4F4784}" srcId="{296D5197-2542-4740-8980-969A7998F859}" destId="{AD710D2A-343C-4A78-938F-40668314B114}" srcOrd="0" destOrd="0" parTransId="{512AA5EE-E997-4603-B3B5-5688B11F3020}" sibTransId="{46793863-ACEF-4AB5-B825-8DAEE0FC913F}"/>
    <dgm:cxn modelId="{A1BC0649-D76A-43A0-A5AD-ABA36CFB873A}" srcId="{AD710D2A-343C-4A78-938F-40668314B114}" destId="{91C44BFB-577B-4362-A71B-197B7842C543}" srcOrd="1" destOrd="0" parTransId="{D3EF7028-3C3E-456A-B0B6-8E61563C3FE0}" sibTransId="{7AB583E3-B7F0-4933-A0F6-290C42A5CD8D}"/>
    <dgm:cxn modelId="{B218AFB6-632D-4BD1-82F4-7BCD5AA29344}" type="presOf" srcId="{D3EF7028-3C3E-456A-B0B6-8E61563C3FE0}" destId="{44C1635F-86EA-4037-ACDB-8702926CF29F}" srcOrd="0" destOrd="0" presId="urn:microsoft.com/office/officeart/2005/8/layout/hierarchy6"/>
    <dgm:cxn modelId="{B707C3C1-FDB0-4103-820C-8D2D85FFEE3B}" type="presOf" srcId="{A6315E97-5AE4-471B-BB77-9442027E5ECB}" destId="{A03CD96D-A5C2-41CD-B392-79AC30EEEBDB}" srcOrd="0" destOrd="0" presId="urn:microsoft.com/office/officeart/2005/8/layout/hierarchy6"/>
    <dgm:cxn modelId="{3E7123C2-29C4-4DEF-9E05-2F032B313014}" type="presOf" srcId="{0DE84CE5-9DC2-440F-8180-0A3A99704C86}" destId="{70FC4C9B-E517-4986-94EC-5BFED1A57DB7}" srcOrd="0" destOrd="0" presId="urn:microsoft.com/office/officeart/2005/8/layout/hierarchy6"/>
    <dgm:cxn modelId="{C51F68E4-7CEC-4B4B-B594-D0C2F35F6976}" type="presOf" srcId="{AD710D2A-343C-4A78-938F-40668314B114}" destId="{4799F404-85A1-4FE3-A5DA-825A03D93E52}" srcOrd="0" destOrd="0" presId="urn:microsoft.com/office/officeart/2005/8/layout/hierarchy6"/>
    <dgm:cxn modelId="{2AC7AFB0-EF57-48FF-896C-F1D6F374B912}" type="presParOf" srcId="{875EFA3C-EB6A-4586-94F8-D434274E700A}" destId="{168E53B0-EF1B-4A1B-BD0E-6AFFD7DDF7C6}" srcOrd="0" destOrd="0" presId="urn:microsoft.com/office/officeart/2005/8/layout/hierarchy6"/>
    <dgm:cxn modelId="{A9380F07-3028-4DF5-A47E-359110C58727}" type="presParOf" srcId="{168E53B0-EF1B-4A1B-BD0E-6AFFD7DDF7C6}" destId="{71E6BA30-26B9-4D2E-AD86-DD932FC76995}" srcOrd="0" destOrd="0" presId="urn:microsoft.com/office/officeart/2005/8/layout/hierarchy6"/>
    <dgm:cxn modelId="{8C9E6D5A-057B-45E7-9237-4D03E4C662E4}" type="presParOf" srcId="{71E6BA30-26B9-4D2E-AD86-DD932FC76995}" destId="{BCA57AEA-921F-4103-89A2-1459B0A43242}" srcOrd="0" destOrd="0" presId="urn:microsoft.com/office/officeart/2005/8/layout/hierarchy6"/>
    <dgm:cxn modelId="{784758A7-6437-4FEB-AAD9-B1E0B157AA74}" type="presParOf" srcId="{BCA57AEA-921F-4103-89A2-1459B0A43242}" destId="{4799F404-85A1-4FE3-A5DA-825A03D93E52}" srcOrd="0" destOrd="0" presId="urn:microsoft.com/office/officeart/2005/8/layout/hierarchy6"/>
    <dgm:cxn modelId="{2E013B34-5807-4A16-B57E-CB17FFD01EE9}" type="presParOf" srcId="{BCA57AEA-921F-4103-89A2-1459B0A43242}" destId="{AA90E092-4160-40D5-AC94-9071B6D30B0E}" srcOrd="1" destOrd="0" presId="urn:microsoft.com/office/officeart/2005/8/layout/hierarchy6"/>
    <dgm:cxn modelId="{BDDD241B-3995-4ACB-8A27-5558D65E2361}" type="presParOf" srcId="{AA90E092-4160-40D5-AC94-9071B6D30B0E}" destId="{A03CD96D-A5C2-41CD-B392-79AC30EEEBDB}" srcOrd="0" destOrd="0" presId="urn:microsoft.com/office/officeart/2005/8/layout/hierarchy6"/>
    <dgm:cxn modelId="{2C5DFB5B-9886-4FE8-AEBB-7BBAC38CA80B}" type="presParOf" srcId="{AA90E092-4160-40D5-AC94-9071B6D30B0E}" destId="{DAF7A372-23A1-44AD-9AB5-8058EA5FD0CD}" srcOrd="1" destOrd="0" presId="urn:microsoft.com/office/officeart/2005/8/layout/hierarchy6"/>
    <dgm:cxn modelId="{DAF6CA4D-93AF-44F2-9931-548241CC176E}" type="presParOf" srcId="{DAF7A372-23A1-44AD-9AB5-8058EA5FD0CD}" destId="{70FC4C9B-E517-4986-94EC-5BFED1A57DB7}" srcOrd="0" destOrd="0" presId="urn:microsoft.com/office/officeart/2005/8/layout/hierarchy6"/>
    <dgm:cxn modelId="{3F6D1A43-7FC2-45CB-AD55-554BC539D2F4}" type="presParOf" srcId="{DAF7A372-23A1-44AD-9AB5-8058EA5FD0CD}" destId="{EB01A229-0D1A-4EC1-97C4-29FAB7680189}" srcOrd="1" destOrd="0" presId="urn:microsoft.com/office/officeart/2005/8/layout/hierarchy6"/>
    <dgm:cxn modelId="{A8A9190F-E8DD-4E07-B1CF-BF5D82A12302}" type="presParOf" srcId="{AA90E092-4160-40D5-AC94-9071B6D30B0E}" destId="{44C1635F-86EA-4037-ACDB-8702926CF29F}" srcOrd="2" destOrd="0" presId="urn:microsoft.com/office/officeart/2005/8/layout/hierarchy6"/>
    <dgm:cxn modelId="{8DE0B645-8587-4E40-9166-265A0E0D8340}" type="presParOf" srcId="{AA90E092-4160-40D5-AC94-9071B6D30B0E}" destId="{BFA7583D-9FFC-4B40-8330-B781C21074D0}" srcOrd="3" destOrd="0" presId="urn:microsoft.com/office/officeart/2005/8/layout/hierarchy6"/>
    <dgm:cxn modelId="{4F2AFFE2-07E7-424F-9EB5-E14844A5A09F}" type="presParOf" srcId="{BFA7583D-9FFC-4B40-8330-B781C21074D0}" destId="{9FB66831-6359-4ABA-934B-321A0BBDF443}" srcOrd="0" destOrd="0" presId="urn:microsoft.com/office/officeart/2005/8/layout/hierarchy6"/>
    <dgm:cxn modelId="{C9085BE3-26E6-4EC6-86C9-E0EBDA09A071}" type="presParOf" srcId="{BFA7583D-9FFC-4B40-8330-B781C21074D0}" destId="{72F76261-EBA1-4384-BB0F-0E6735F3EB26}" srcOrd="1" destOrd="0" presId="urn:microsoft.com/office/officeart/2005/8/layout/hierarchy6"/>
    <dgm:cxn modelId="{B77CD094-F421-4CF5-AF5E-201C7E213DBD}" type="presParOf" srcId="{875EFA3C-EB6A-4586-94F8-D434274E700A}" destId="{30B968AB-4315-4FAC-88E0-4AF5B73BDFE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F404-85A1-4FE3-A5DA-825A03D93E52}">
      <dsp:nvSpPr>
        <dsp:cNvPr id="0" name=""/>
        <dsp:cNvSpPr/>
      </dsp:nvSpPr>
      <dsp:spPr>
        <a:xfrm>
          <a:off x="346454" y="156561"/>
          <a:ext cx="2386194" cy="699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Council of Ministers of the</a:t>
          </a:r>
          <a:endParaRPr lang="es-CL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  Territorial Information</a:t>
          </a:r>
        </a:p>
      </dsp:txBody>
      <dsp:txXfrm>
        <a:off x="366945" y="177052"/>
        <a:ext cx="2345212" cy="658631"/>
      </dsp:txXfrm>
    </dsp:sp>
    <dsp:sp modelId="{A03CD96D-A5C2-41CD-B392-79AC30EEEBDB}">
      <dsp:nvSpPr>
        <dsp:cNvPr id="0" name=""/>
        <dsp:cNvSpPr/>
      </dsp:nvSpPr>
      <dsp:spPr>
        <a:xfrm>
          <a:off x="525034" y="856175"/>
          <a:ext cx="1014517" cy="279845"/>
        </a:xfrm>
        <a:custGeom>
          <a:avLst/>
          <a:gdLst/>
          <a:ahLst/>
          <a:cxnLst/>
          <a:rect l="0" t="0" r="0" b="0"/>
          <a:pathLst>
            <a:path>
              <a:moveTo>
                <a:pt x="1014517" y="0"/>
              </a:moveTo>
              <a:lnTo>
                <a:pt x="1014517" y="139922"/>
              </a:lnTo>
              <a:lnTo>
                <a:pt x="0" y="139922"/>
              </a:lnTo>
              <a:lnTo>
                <a:pt x="0" y="279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C4C9B-E517-4986-94EC-5BFED1A57DB7}">
      <dsp:nvSpPr>
        <dsp:cNvPr id="0" name=""/>
        <dsp:cNvSpPr/>
      </dsp:nvSpPr>
      <dsp:spPr>
        <a:xfrm>
          <a:off x="323" y="1136020"/>
          <a:ext cx="1049420" cy="699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Executive Secretary</a:t>
          </a:r>
        </a:p>
      </dsp:txBody>
      <dsp:txXfrm>
        <a:off x="20814" y="1156511"/>
        <a:ext cx="1008438" cy="658631"/>
      </dsp:txXfrm>
    </dsp:sp>
    <dsp:sp modelId="{44C1635F-86EA-4037-ACDB-8702926CF29F}">
      <dsp:nvSpPr>
        <dsp:cNvPr id="0" name=""/>
        <dsp:cNvSpPr/>
      </dsp:nvSpPr>
      <dsp:spPr>
        <a:xfrm>
          <a:off x="1539551" y="856175"/>
          <a:ext cx="682123" cy="279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22"/>
              </a:lnTo>
              <a:lnTo>
                <a:pt x="682123" y="139922"/>
              </a:lnTo>
              <a:lnTo>
                <a:pt x="682123" y="2798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66831-6359-4ABA-934B-321A0BBDF443}">
      <dsp:nvSpPr>
        <dsp:cNvPr id="0" name=""/>
        <dsp:cNvSpPr/>
      </dsp:nvSpPr>
      <dsp:spPr>
        <a:xfrm>
          <a:off x="1364571" y="1136020"/>
          <a:ext cx="1714207" cy="699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Interministerial Technical Committee</a:t>
          </a:r>
        </a:p>
      </dsp:txBody>
      <dsp:txXfrm>
        <a:off x="1385062" y="1156511"/>
        <a:ext cx="1673225" cy="658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FAB8-9567-4BE6-BCFD-48C8D5F9D32A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994C3-CD5C-4363-B8B9-9FDDA48EE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32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33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7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3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70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9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492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606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8626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7226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827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4772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216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90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3441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2866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93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2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964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40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8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6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FD21-422E-459F-B0A7-ED65FA66292C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DAC4-D005-408D-B6E1-15CD51874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4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MX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5381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echile.maps.arcgis.com/apps/opsdashboard/index.html#/6662268991094e439cee1a6f9f0e46e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chile.maps.arcgis.com/apps/opsdashboard/index.html#/6662268991094e439cee1a6f9f0e46e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ubtítulo 2"/>
          <p:cNvSpPr txBox="1"/>
          <p:nvPr/>
        </p:nvSpPr>
        <p:spPr>
          <a:xfrm>
            <a:off x="8294914" y="5604819"/>
            <a:ext cx="3537910" cy="10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500">
                <a:solidFill>
                  <a:srgbClr val="FFFFFF"/>
                </a:solidFill>
                <a:latin typeface="gobCL"/>
                <a:ea typeface="gobCL"/>
                <a:cs typeface="gobCL"/>
                <a:sym typeface="gobCL"/>
              </a:defRPr>
            </a:pPr>
            <a:endParaRPr kumimoji="0" lang="es-CL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"/>
              <a:sym typeface="gobCL"/>
            </a:endParaRPr>
          </a:p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500">
                <a:solidFill>
                  <a:srgbClr val="FFFFFF"/>
                </a:solidFill>
                <a:latin typeface="gobCL"/>
                <a:ea typeface="gobCL"/>
                <a:cs typeface="gobCL"/>
                <a:sym typeface="gobCL"/>
              </a:defRPr>
            </a:pPr>
            <a:r>
              <a:rPr kumimoji="0" lang="es-CL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sym typeface="gobCL"/>
              </a:rPr>
              <a:t>Macarena Pérez García</a:t>
            </a:r>
          </a:p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500">
                <a:solidFill>
                  <a:srgbClr val="FFFFFF"/>
                </a:solidFill>
                <a:latin typeface="gobCL"/>
                <a:ea typeface="gobCL"/>
                <a:cs typeface="gobCL"/>
                <a:sym typeface="gobCL"/>
              </a:defRPr>
            </a:pPr>
            <a:r>
              <a:rPr lang="es-CL" sz="1500" kern="0" dirty="0">
                <a:solidFill>
                  <a:srgbClr val="FFFFFF"/>
                </a:solidFill>
                <a:latin typeface="gobCL"/>
                <a:sym typeface="gobCL"/>
              </a:rPr>
              <a:t>Secretaria Ejecutiva SNIT-IDE Chile</a:t>
            </a:r>
          </a:p>
        </p:txBody>
      </p:sp>
      <p:sp>
        <p:nvSpPr>
          <p:cNvPr id="114" name="Rectángulo 3"/>
          <p:cNvSpPr/>
          <p:nvPr/>
        </p:nvSpPr>
        <p:spPr>
          <a:xfrm>
            <a:off x="1421025" y="-6"/>
            <a:ext cx="1371604" cy="1421031"/>
          </a:xfrm>
          <a:prstGeom prst="rect">
            <a:avLst/>
          </a:prstGeom>
          <a:solidFill>
            <a:srgbClr val="FF213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115" name="Imagen 13" descr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1" y="4772054"/>
            <a:ext cx="2301309" cy="20831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46624" y="3166332"/>
            <a:ext cx="6821542" cy="101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defTabSz="89611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6800" b="1" i="0" u="none" strike="noStrike" cap="none">
                <a:solidFill>
                  <a:srgbClr val="FFFFFF"/>
                </a:solidFill>
                <a:latin typeface="gobCL"/>
                <a:ea typeface="gobCL"/>
                <a:cs typeface="gobCL"/>
                <a:sym typeface="gobC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9611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s-MX" sz="6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sym typeface="gobCL"/>
              </a:rPr>
              <a:t>SNIT- </a:t>
            </a:r>
            <a:r>
              <a:rPr lang="es-MX" kern="0" dirty="0"/>
              <a:t>SDI</a:t>
            </a:r>
            <a:r>
              <a:rPr kumimoji="0" lang="es-MX" sz="6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sym typeface="gobCL"/>
              </a:rPr>
              <a:t> Chile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1800" dirty="0">
                <a:solidFill>
                  <a:schemeClr val="bg1"/>
                </a:solidFill>
              </a:rPr>
              <a:t>Ministry of National Assets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gobC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2D614D-A4FE-4F4D-96D4-743DEBD57690}"/>
              </a:ext>
            </a:extLst>
          </p:cNvPr>
          <p:cNvSpPr/>
          <p:nvPr/>
        </p:nvSpPr>
        <p:spPr>
          <a:xfrm>
            <a:off x="5942131" y="4671104"/>
            <a:ext cx="1982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</a:rPr>
              <a:t>www.ide.cl </a:t>
            </a:r>
          </a:p>
        </p:txBody>
      </p:sp>
    </p:spTree>
    <p:extLst>
      <p:ext uri="{BB962C8B-B14F-4D97-AF65-F5344CB8AC3E}">
        <p14:creationId xmlns:p14="http://schemas.microsoft.com/office/powerpoint/2010/main" val="20691807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ECD82C3E-18CE-4E90-95C4-4EE1B033E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64" y="3123901"/>
            <a:ext cx="2147836" cy="3537612"/>
          </a:xfrm>
          <a:prstGeom prst="rect">
            <a:avLst/>
          </a:prstGeom>
        </p:spPr>
      </p:pic>
      <p:pic>
        <p:nvPicPr>
          <p:cNvPr id="22" name="TRANSPARENTE-01.png" descr="TRANSPARENTE-01.png">
            <a:extLst>
              <a:ext uri="{FF2B5EF4-FFF2-40B4-BE49-F238E27FC236}">
                <a16:creationId xmlns:a16="http://schemas.microsoft.com/office/drawing/2014/main" id="{8C3326C1-A1B1-4E8C-AEB2-1C8652C4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213" r="5255" b="90655"/>
          <a:stretch>
            <a:fillRect/>
          </a:stretch>
        </p:blipFill>
        <p:spPr>
          <a:xfrm>
            <a:off x="9090966" y="0"/>
            <a:ext cx="3101034" cy="64085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D33290E-2412-4954-9FFB-D6D731AD1D0A}"/>
              </a:ext>
            </a:extLst>
          </p:cNvPr>
          <p:cNvSpPr txBox="1"/>
          <p:nvPr/>
        </p:nvSpPr>
        <p:spPr>
          <a:xfrm>
            <a:off x="5642137" y="5050943"/>
            <a:ext cx="2277488" cy="14773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Coordination, through working groups, thematic areas, regional and sectoral coordination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81E972D-B8A5-467C-BC24-4F1B5BADBBE3}"/>
              </a:ext>
            </a:extLst>
          </p:cNvPr>
          <p:cNvSpPr/>
          <p:nvPr/>
        </p:nvSpPr>
        <p:spPr>
          <a:xfrm>
            <a:off x="1201170" y="640856"/>
            <a:ext cx="522131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</a:rPr>
              <a:t>The SNIT is the </a:t>
            </a:r>
            <a:r>
              <a:rPr lang="en-US" sz="2000" b="1" dirty="0">
                <a:solidFill>
                  <a:srgbClr val="327BBE"/>
                </a:solidFill>
              </a:rPr>
              <a:t>National System of Coordination of Territorial Information. </a:t>
            </a:r>
            <a:r>
              <a:rPr lang="en-US" sz="2000" dirty="0">
                <a:solidFill>
                  <a:schemeClr val="dk2"/>
                </a:solidFill>
              </a:rPr>
              <a:t>This is a permanent inter-institutional coordination mechanism for the management of public territorial information in the country, composed of the State institutions generating and using this information. It was created through the D.S N ° 28/2006 of the Ministry of National Assets.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</a:rPr>
              <a:t>To maximize the benefits derived from the use of territorial information, it is necessary to work under the concept of a </a:t>
            </a:r>
            <a:r>
              <a:rPr lang="en-US" sz="2000" b="1" dirty="0">
                <a:solidFill>
                  <a:srgbClr val="0070C0"/>
                </a:solidFill>
              </a:rPr>
              <a:t>Geospatial Data Infrastructure (SDI).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DA7956B-3F8F-40BA-86AC-B2A3AFE99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509051"/>
              </p:ext>
            </p:extLst>
          </p:nvPr>
        </p:nvGraphicFramePr>
        <p:xfrm>
          <a:off x="7551414" y="2109313"/>
          <a:ext cx="3079103" cy="199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943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343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1524001" y="1023508"/>
            <a:ext cx="9103425" cy="56222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3" name="Shape 213"/>
          <p:cNvSpPr/>
          <p:nvPr/>
        </p:nvSpPr>
        <p:spPr>
          <a:xfrm>
            <a:off x="164466" y="81446"/>
            <a:ext cx="7806717" cy="70517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MX" b="1" dirty="0"/>
              <a:t>Current Information Management and Standardization Groups</a:t>
            </a:r>
            <a:endParaRPr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336086" y="1947254"/>
            <a:ext cx="7250311" cy="3987003"/>
            <a:chOff x="2474925" y="2780462"/>
            <a:chExt cx="4686579" cy="2586163"/>
          </a:xfrm>
          <a:solidFill>
            <a:schemeClr val="accent5">
              <a:lumMod val="75000"/>
            </a:schemeClr>
          </a:solidFill>
        </p:grpSpPr>
        <p:sp>
          <p:nvSpPr>
            <p:cNvPr id="214" name="Shape 214"/>
            <p:cNvSpPr/>
            <p:nvPr/>
          </p:nvSpPr>
          <p:spPr>
            <a:xfrm>
              <a:off x="2474925" y="2902875"/>
              <a:ext cx="1631776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 err="1"/>
                <a:t>Public</a:t>
              </a:r>
              <a:r>
                <a:rPr lang="es-MX" b="1" dirty="0"/>
                <a:t> </a:t>
              </a:r>
              <a:r>
                <a:rPr lang="es-MX" b="1" dirty="0" err="1"/>
                <a:t>Infrastructure</a:t>
              </a:r>
              <a:endParaRPr b="1" dirty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4185450" y="2780462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 err="1"/>
                <a:t>Cadastral</a:t>
              </a:r>
              <a:endParaRPr b="1" dirty="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5681888" y="29028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Transport</a:t>
              </a:r>
              <a:endParaRPr b="1" dirty="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81888" y="3475444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Road Axes</a:t>
              </a:r>
              <a:endParaRPr b="1" dirty="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4162144" y="34743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Heritage</a:t>
              </a:r>
              <a:endParaRPr b="1" dirty="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2642400" y="34743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Hydrography</a:t>
              </a:r>
              <a:endParaRPr b="1" dirty="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42400" y="40458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Images</a:t>
              </a:r>
              <a:endParaRPr b="1" dirty="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4185450" y="40458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Administrative Policy Division</a:t>
              </a:r>
              <a:endParaRPr b="1" dirty="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5681888" y="404587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Regional information</a:t>
              </a:r>
              <a:endParaRPr b="1" dirty="0"/>
            </a:p>
          </p:txBody>
        </p:sp>
        <p:cxnSp>
          <p:nvCxnSpPr>
            <p:cNvPr id="223" name="Shape 223"/>
            <p:cNvCxnSpPr/>
            <p:nvPr/>
          </p:nvCxnSpPr>
          <p:spPr>
            <a:xfrm flipV="1">
              <a:off x="2596688" y="4758774"/>
              <a:ext cx="4564816" cy="5770"/>
            </a:xfrm>
            <a:prstGeom prst="straightConnector1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224" name="Shape 224"/>
            <p:cNvSpPr/>
            <p:nvPr/>
          </p:nvSpPr>
          <p:spPr>
            <a:xfrm>
              <a:off x="2699550" y="490312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Geodesy</a:t>
              </a:r>
              <a:endParaRPr b="1" dirty="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5671350" y="4903125"/>
              <a:ext cx="1464300" cy="463500"/>
            </a:xfrm>
            <a:prstGeom prst="roundRect">
              <a:avLst>
                <a:gd name="adj" fmla="val 166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s-MX" b="1" dirty="0"/>
                <a:t>National Standards Committee</a:t>
              </a: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867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RANSPARENTE-01.png" descr="TRANSPARENTE-01.png">
            <a:extLst>
              <a:ext uri="{FF2B5EF4-FFF2-40B4-BE49-F238E27FC236}">
                <a16:creationId xmlns:a16="http://schemas.microsoft.com/office/drawing/2014/main" id="{8C3326C1-A1B1-4E8C-AEB2-1C8652C4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13" r="5255" b="90655"/>
          <a:stretch>
            <a:fillRect/>
          </a:stretch>
        </p:blipFill>
        <p:spPr>
          <a:xfrm>
            <a:off x="9090966" y="0"/>
            <a:ext cx="3101034" cy="64085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24B5E7-721E-48D6-9B72-388068C1AF21}"/>
              </a:ext>
            </a:extLst>
          </p:cNvPr>
          <p:cNvSpPr txBox="1"/>
          <p:nvPr/>
        </p:nvSpPr>
        <p:spPr>
          <a:xfrm>
            <a:off x="342900" y="183656"/>
            <a:ext cx="500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/>
              <a:t>WORKING GROUP OF DISASTERS </a:t>
            </a:r>
            <a:endParaRPr lang="es-CL" sz="2800" b="1" dirty="0"/>
          </a:p>
        </p:txBody>
      </p:sp>
      <p:pic>
        <p:nvPicPr>
          <p:cNvPr id="5" name="Google Shape;441;p51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8726525-B47E-43D6-9584-88940F3E26AA}"/>
              </a:ext>
            </a:extLst>
          </p:cNvPr>
          <p:cNvPicPr preferRelativeResize="0"/>
          <p:nvPr/>
        </p:nvPicPr>
        <p:blipFill rotWithShape="1">
          <a:blip r:embed="rId3"/>
          <a:srcRect l="2159" r="37458"/>
          <a:stretch/>
        </p:blipFill>
        <p:spPr>
          <a:xfrm>
            <a:off x="6946900" y="1092210"/>
            <a:ext cx="4991100" cy="5765790"/>
          </a:xfrm>
          <a:prstGeom prst="rect">
            <a:avLst/>
          </a:prstGeom>
          <a:noFill/>
        </p:spPr>
      </p:pic>
      <p:sp>
        <p:nvSpPr>
          <p:cNvPr id="6" name="Google Shape;446;p51">
            <a:extLst>
              <a:ext uri="{FF2B5EF4-FFF2-40B4-BE49-F238E27FC236}">
                <a16:creationId xmlns:a16="http://schemas.microsoft.com/office/drawing/2014/main" id="{7F41AF87-BCA2-48D7-BF9B-D413E7F4B734}"/>
              </a:ext>
            </a:extLst>
          </p:cNvPr>
          <p:cNvSpPr/>
          <p:nvPr/>
        </p:nvSpPr>
        <p:spPr>
          <a:xfrm>
            <a:off x="3458400" y="1238805"/>
            <a:ext cx="1996650" cy="8947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/>
            <a:r>
              <a:rPr lang="es-CL" dirty="0" err="1">
                <a:solidFill>
                  <a:srgbClr val="000000"/>
                </a:solidFill>
                <a:sym typeface="Arial"/>
              </a:rPr>
              <a:t>Updated</a:t>
            </a:r>
            <a:r>
              <a:rPr lang="es-CL" dirty="0">
                <a:solidFill>
                  <a:srgbClr val="000000"/>
                </a:solidFill>
                <a:sym typeface="Arial"/>
              </a:rPr>
              <a:t> territorial </a:t>
            </a:r>
            <a:r>
              <a:rPr lang="es-CL" dirty="0" err="1">
                <a:solidFill>
                  <a:srgbClr val="000000"/>
                </a:solidFill>
                <a:sym typeface="Arial"/>
              </a:rPr>
              <a:t>information</a:t>
            </a:r>
            <a:endParaRPr lang="es-CL"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Google Shape;447;p51">
            <a:extLst>
              <a:ext uri="{FF2B5EF4-FFF2-40B4-BE49-F238E27FC236}">
                <a16:creationId xmlns:a16="http://schemas.microsoft.com/office/drawing/2014/main" id="{7BFB80CC-F790-4568-AE01-34D996EA4D44}"/>
              </a:ext>
            </a:extLst>
          </p:cNvPr>
          <p:cNvSpPr/>
          <p:nvPr/>
        </p:nvSpPr>
        <p:spPr>
          <a:xfrm>
            <a:off x="431800" y="1226095"/>
            <a:ext cx="1919475" cy="8947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/>
            <a:r>
              <a:rPr lang="es-CL" b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Multi-sectoral team of experts</a:t>
            </a:r>
            <a:endParaRPr lang="es-CL" sz="18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6;p51">
            <a:extLst>
              <a:ext uri="{FF2B5EF4-FFF2-40B4-BE49-F238E27FC236}">
                <a16:creationId xmlns:a16="http://schemas.microsoft.com/office/drawing/2014/main" id="{E2B07CDC-9B3C-462D-964F-BA50524C40C1}"/>
              </a:ext>
            </a:extLst>
          </p:cNvPr>
          <p:cNvSpPr/>
          <p:nvPr/>
        </p:nvSpPr>
        <p:spPr>
          <a:xfrm>
            <a:off x="1846475" y="2456656"/>
            <a:ext cx="1996650" cy="10344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/>
            <a:endParaRPr lang="es-CL" b="1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s-CL" b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Emergency Protocol</a:t>
            </a:r>
            <a:endParaRPr lang="es-CL" sz="18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FECECA-CA94-45E8-AAD8-5B381ABFA55C}"/>
              </a:ext>
            </a:extLst>
          </p:cNvPr>
          <p:cNvSpPr/>
          <p:nvPr/>
        </p:nvSpPr>
        <p:spPr>
          <a:xfrm>
            <a:off x="283174" y="4392603"/>
            <a:ext cx="6350451" cy="10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300" kern="12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D3B26E-A634-4A42-B267-0C8CF6DF034C}"/>
              </a:ext>
            </a:extLst>
          </p:cNvPr>
          <p:cNvSpPr txBox="1"/>
          <p:nvPr/>
        </p:nvSpPr>
        <p:spPr>
          <a:xfrm>
            <a:off x="342900" y="4023080"/>
            <a:ext cx="35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2018-2019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2E4CE0-6FA7-4B19-A7C4-EC3F7A623F76}"/>
              </a:ext>
            </a:extLst>
          </p:cNvPr>
          <p:cNvSpPr txBox="1"/>
          <p:nvPr/>
        </p:nvSpPr>
        <p:spPr>
          <a:xfrm>
            <a:off x="812801" y="5946317"/>
            <a:ext cx="44323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/>
              <a:t>2020 (MARCH 19)  </a:t>
            </a:r>
          </a:p>
          <a:p>
            <a:pPr algn="ctr"/>
            <a:r>
              <a:rPr lang="es-CL"/>
              <a:t>COVID-19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EC1832-D51C-4018-BFD8-AFF1059D8523}"/>
              </a:ext>
            </a:extLst>
          </p:cNvPr>
          <p:cNvSpPr/>
          <p:nvPr/>
        </p:nvSpPr>
        <p:spPr>
          <a:xfrm>
            <a:off x="254000" y="4249549"/>
            <a:ext cx="6379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dirty="0"/>
              <a:t>- QUINTERO PUCHUNCAVÍ POISONING</a:t>
            </a:r>
          </a:p>
          <a:p>
            <a:r>
              <a:rPr lang="en-US" sz="1600" dirty="0"/>
              <a:t>- WILDFIRE SOUTH OF CHILE, FLOODING NORTH OF CHILE</a:t>
            </a:r>
          </a:p>
          <a:p>
            <a:r>
              <a:rPr lang="en-US" sz="1600" dirty="0"/>
              <a:t>- RE INTRODUCTION OF VECTOR AEDES AEGYPTI IN THE TARAPACÁ REGION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0989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73D191-B37C-446D-8715-0A98A7412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8" b="16111"/>
          <a:stretch/>
        </p:blipFill>
        <p:spPr>
          <a:xfrm>
            <a:off x="0" y="177800"/>
            <a:ext cx="12192000" cy="51943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6B6857A-FD94-4923-BA78-B765DBD15938}"/>
              </a:ext>
            </a:extLst>
          </p:cNvPr>
          <p:cNvSpPr/>
          <p:nvPr/>
        </p:nvSpPr>
        <p:spPr>
          <a:xfrm>
            <a:off x="850900" y="60338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3"/>
              </a:rPr>
              <a:t>https://idechile.maps.arcgis.com/apps/opsdashboard/index.html#/6662268991094e439cee1a6f9f0e46ea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273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B9032F-2EDD-48EA-A786-54816643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148" r="729" b="16297"/>
          <a:stretch/>
        </p:blipFill>
        <p:spPr>
          <a:xfrm>
            <a:off x="44450" y="254000"/>
            <a:ext cx="12103100" cy="5181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DB4F4DB-B7FE-4DD6-96F7-34AC0CCE7924}"/>
              </a:ext>
            </a:extLst>
          </p:cNvPr>
          <p:cNvSpPr/>
          <p:nvPr/>
        </p:nvSpPr>
        <p:spPr>
          <a:xfrm>
            <a:off x="368300" y="5957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3"/>
              </a:rPr>
              <a:t>https://idechile.maps.arcgis.com/apps/opsdashboard/index.html#/6662268991094e439cee1a6f9f0e46ea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409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240</Words>
  <Application>Microsoft Office PowerPoint</Application>
  <PresentationFormat>Panorámica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PEREZ GARCIA</dc:creator>
  <cp:lastModifiedBy>MACARENA PEREZ GARCIA</cp:lastModifiedBy>
  <cp:revision>17</cp:revision>
  <dcterms:created xsi:type="dcterms:W3CDTF">2020-03-26T23:32:07Z</dcterms:created>
  <dcterms:modified xsi:type="dcterms:W3CDTF">2020-05-15T13:34:37Z</dcterms:modified>
</cp:coreProperties>
</file>