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3" r:id="rId2"/>
    <p:sldId id="298" r:id="rId3"/>
    <p:sldId id="318" r:id="rId4"/>
    <p:sldId id="297" r:id="rId5"/>
    <p:sldId id="300" r:id="rId6"/>
    <p:sldId id="304" r:id="rId7"/>
    <p:sldId id="305" r:id="rId8"/>
    <p:sldId id="319" r:id="rId9"/>
    <p:sldId id="306" r:id="rId10"/>
    <p:sldId id="308" r:id="rId11"/>
    <p:sldId id="309" r:id="rId12"/>
    <p:sldId id="283" r:id="rId13"/>
    <p:sldId id="277" r:id="rId14"/>
    <p:sldId id="315" r:id="rId15"/>
    <p:sldId id="316" r:id="rId16"/>
    <p:sldId id="310" r:id="rId17"/>
    <p:sldId id="314" r:id="rId18"/>
    <p:sldId id="311" r:id="rId19"/>
    <p:sldId id="312" r:id="rId20"/>
    <p:sldId id="267" r:id="rId21"/>
    <p:sldId id="317"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AE0"/>
    <a:srgbClr val="DDECFA"/>
    <a:srgbClr val="D8E8F8"/>
    <a:srgbClr val="FFF5F2"/>
    <a:srgbClr val="FEF8EA"/>
    <a:srgbClr val="FEF3EF"/>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83758"/>
  </p:normalViewPr>
  <p:slideViewPr>
    <p:cSldViewPr snapToGrid="0">
      <p:cViewPr varScale="1">
        <p:scale>
          <a:sx n="82" d="100"/>
          <a:sy n="82" d="100"/>
        </p:scale>
        <p:origin x="912" y="77"/>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stockins\Desktop\COVID-19_database\Tablas_editadas\Ejemplo_graf_region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stockins\Desktop\COVID-19_database\Reportes%20por%20tema\C.%20Economy_Report_v0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 paises aplican la medida'!$D$85</c:f>
              <c:strCache>
                <c:ptCount val="1"/>
                <c:pt idx="0">
                  <c:v>% de países que aplican la medida</c:v>
                </c:pt>
              </c:strCache>
            </c:strRef>
          </c:tx>
          <c:spPr>
            <a:solidFill>
              <a:schemeClr val="accent1"/>
            </a:solidFill>
            <a:ln>
              <a:noFill/>
            </a:ln>
            <a:effectLst/>
          </c:spPr>
          <c:invertIfNegative val="0"/>
          <c:dPt>
            <c:idx val="0"/>
            <c:invertIfNegative val="0"/>
            <c:bubble3D val="0"/>
            <c:spPr>
              <a:solidFill>
                <a:schemeClr val="accent2">
                  <a:lumMod val="50000"/>
                </a:schemeClr>
              </a:solidFill>
              <a:ln>
                <a:noFill/>
              </a:ln>
              <a:effectLst/>
            </c:spPr>
            <c:extLst>
              <c:ext xmlns:c16="http://schemas.microsoft.com/office/drawing/2014/chart" uri="{C3380CC4-5D6E-409C-BE32-E72D297353CC}">
                <c16:uniqueId val="{00000001-5804-4D8A-B34C-B0F9D6D69376}"/>
              </c:ext>
            </c:extLst>
          </c:dPt>
          <c:dPt>
            <c:idx val="1"/>
            <c:invertIfNegative val="0"/>
            <c:bubble3D val="0"/>
            <c:spPr>
              <a:solidFill>
                <a:schemeClr val="accent2">
                  <a:lumMod val="50000"/>
                </a:schemeClr>
              </a:solidFill>
              <a:ln>
                <a:noFill/>
              </a:ln>
              <a:effectLst/>
            </c:spPr>
            <c:extLst>
              <c:ext xmlns:c16="http://schemas.microsoft.com/office/drawing/2014/chart" uri="{C3380CC4-5D6E-409C-BE32-E72D297353CC}">
                <c16:uniqueId val="{00000003-5804-4D8A-B34C-B0F9D6D69376}"/>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5-5804-4D8A-B34C-B0F9D6D69376}"/>
              </c:ext>
            </c:extLst>
          </c:dPt>
          <c:dPt>
            <c:idx val="3"/>
            <c:invertIfNegative val="0"/>
            <c:bubble3D val="0"/>
            <c:spPr>
              <a:solidFill>
                <a:schemeClr val="accent2">
                  <a:lumMod val="50000"/>
                </a:schemeClr>
              </a:solidFill>
              <a:ln>
                <a:noFill/>
              </a:ln>
              <a:effectLst/>
            </c:spPr>
            <c:extLst>
              <c:ext xmlns:c16="http://schemas.microsoft.com/office/drawing/2014/chart" uri="{C3380CC4-5D6E-409C-BE32-E72D297353CC}">
                <c16:uniqueId val="{00000007-5804-4D8A-B34C-B0F9D6D69376}"/>
              </c:ext>
            </c:extLst>
          </c:dPt>
          <c:dPt>
            <c:idx val="4"/>
            <c:invertIfNegative val="0"/>
            <c:bubble3D val="0"/>
            <c:spPr>
              <a:solidFill>
                <a:schemeClr val="accent2">
                  <a:lumMod val="50000"/>
                </a:schemeClr>
              </a:solidFill>
              <a:ln>
                <a:noFill/>
              </a:ln>
              <a:effectLst/>
            </c:spPr>
            <c:extLst>
              <c:ext xmlns:c16="http://schemas.microsoft.com/office/drawing/2014/chart" uri="{C3380CC4-5D6E-409C-BE32-E72D297353CC}">
                <c16:uniqueId val="{00000009-5804-4D8A-B34C-B0F9D6D69376}"/>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5804-4D8A-B34C-B0F9D6D69376}"/>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D-5804-4D8A-B34C-B0F9D6D69376}"/>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5804-4D8A-B34C-B0F9D6D69376}"/>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1-5804-4D8A-B34C-B0F9D6D69376}"/>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5804-4D8A-B34C-B0F9D6D69376}"/>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5-5804-4D8A-B34C-B0F9D6D69376}"/>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7-5804-4D8A-B34C-B0F9D6D69376}"/>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9-5804-4D8A-B34C-B0F9D6D69376}"/>
              </c:ext>
            </c:extLst>
          </c:dPt>
          <c:dPt>
            <c:idx val="13"/>
            <c:invertIfNegative val="0"/>
            <c:bubble3D val="0"/>
            <c:spPr>
              <a:solidFill>
                <a:schemeClr val="accent1">
                  <a:lumMod val="75000"/>
                </a:schemeClr>
              </a:solidFill>
              <a:ln>
                <a:noFill/>
              </a:ln>
              <a:effectLst/>
            </c:spPr>
            <c:extLst>
              <c:ext xmlns:c16="http://schemas.microsoft.com/office/drawing/2014/chart" uri="{C3380CC4-5D6E-409C-BE32-E72D297353CC}">
                <c16:uniqueId val="{0000001B-5804-4D8A-B34C-B0F9D6D69376}"/>
              </c:ext>
            </c:extLst>
          </c:dPt>
          <c:dPt>
            <c:idx val="14"/>
            <c:invertIfNegative val="0"/>
            <c:bubble3D val="0"/>
            <c:spPr>
              <a:solidFill>
                <a:schemeClr val="accent1">
                  <a:lumMod val="75000"/>
                </a:schemeClr>
              </a:solidFill>
              <a:ln>
                <a:noFill/>
              </a:ln>
              <a:effectLst/>
            </c:spPr>
            <c:extLst>
              <c:ext xmlns:c16="http://schemas.microsoft.com/office/drawing/2014/chart" uri="{C3380CC4-5D6E-409C-BE32-E72D297353CC}">
                <c16:uniqueId val="{0000001D-5804-4D8A-B34C-B0F9D6D69376}"/>
              </c:ext>
            </c:extLst>
          </c:dPt>
          <c:dPt>
            <c:idx val="15"/>
            <c:invertIfNegative val="0"/>
            <c:bubble3D val="0"/>
            <c:spPr>
              <a:solidFill>
                <a:schemeClr val="accent1">
                  <a:lumMod val="75000"/>
                </a:schemeClr>
              </a:solidFill>
              <a:ln>
                <a:noFill/>
              </a:ln>
              <a:effectLst/>
            </c:spPr>
            <c:extLst>
              <c:ext xmlns:c16="http://schemas.microsoft.com/office/drawing/2014/chart" uri="{C3380CC4-5D6E-409C-BE32-E72D297353CC}">
                <c16:uniqueId val="{0000001F-5804-4D8A-B34C-B0F9D6D69376}"/>
              </c:ext>
            </c:extLst>
          </c:dPt>
          <c:dPt>
            <c:idx val="16"/>
            <c:invertIfNegative val="0"/>
            <c:bubble3D val="0"/>
            <c:spPr>
              <a:solidFill>
                <a:schemeClr val="accent1">
                  <a:lumMod val="75000"/>
                </a:schemeClr>
              </a:solidFill>
              <a:ln>
                <a:noFill/>
              </a:ln>
              <a:effectLst/>
            </c:spPr>
            <c:extLst>
              <c:ext xmlns:c16="http://schemas.microsoft.com/office/drawing/2014/chart" uri="{C3380CC4-5D6E-409C-BE32-E72D297353CC}">
                <c16:uniqueId val="{00000021-5804-4D8A-B34C-B0F9D6D69376}"/>
              </c:ext>
            </c:extLst>
          </c:dPt>
          <c:dPt>
            <c:idx val="17"/>
            <c:invertIfNegative val="0"/>
            <c:bubble3D val="0"/>
            <c:spPr>
              <a:solidFill>
                <a:schemeClr val="accent1">
                  <a:lumMod val="75000"/>
                </a:schemeClr>
              </a:solidFill>
              <a:ln>
                <a:noFill/>
              </a:ln>
              <a:effectLst/>
            </c:spPr>
            <c:extLst>
              <c:ext xmlns:c16="http://schemas.microsoft.com/office/drawing/2014/chart" uri="{C3380CC4-5D6E-409C-BE32-E72D297353CC}">
                <c16:uniqueId val="{00000023-5804-4D8A-B34C-B0F9D6D69376}"/>
              </c:ext>
            </c:extLst>
          </c:dPt>
          <c:dPt>
            <c:idx val="18"/>
            <c:invertIfNegative val="0"/>
            <c:bubble3D val="0"/>
            <c:spPr>
              <a:solidFill>
                <a:schemeClr val="accent1">
                  <a:lumMod val="75000"/>
                </a:schemeClr>
              </a:solidFill>
              <a:ln>
                <a:noFill/>
              </a:ln>
              <a:effectLst/>
            </c:spPr>
            <c:extLst>
              <c:ext xmlns:c16="http://schemas.microsoft.com/office/drawing/2014/chart" uri="{C3380CC4-5D6E-409C-BE32-E72D297353CC}">
                <c16:uniqueId val="{00000025-5804-4D8A-B34C-B0F9D6D69376}"/>
              </c:ext>
            </c:extLst>
          </c:dPt>
          <c:dPt>
            <c:idx val="19"/>
            <c:invertIfNegative val="0"/>
            <c:bubble3D val="0"/>
            <c:spPr>
              <a:solidFill>
                <a:schemeClr val="accent1">
                  <a:lumMod val="75000"/>
                </a:schemeClr>
              </a:solidFill>
              <a:ln>
                <a:noFill/>
              </a:ln>
              <a:effectLst/>
            </c:spPr>
            <c:extLst>
              <c:ext xmlns:c16="http://schemas.microsoft.com/office/drawing/2014/chart" uri="{C3380CC4-5D6E-409C-BE32-E72D297353CC}">
                <c16:uniqueId val="{00000027-5804-4D8A-B34C-B0F9D6D69376}"/>
              </c:ext>
            </c:extLst>
          </c:dPt>
          <c:dPt>
            <c:idx val="20"/>
            <c:invertIfNegative val="0"/>
            <c:bubble3D val="0"/>
            <c:spPr>
              <a:solidFill>
                <a:schemeClr val="accent1">
                  <a:lumMod val="75000"/>
                </a:schemeClr>
              </a:solidFill>
              <a:ln>
                <a:noFill/>
              </a:ln>
              <a:effectLst/>
            </c:spPr>
            <c:extLst>
              <c:ext xmlns:c16="http://schemas.microsoft.com/office/drawing/2014/chart" uri="{C3380CC4-5D6E-409C-BE32-E72D297353CC}">
                <c16:uniqueId val="{00000029-5804-4D8A-B34C-B0F9D6D69376}"/>
              </c:ext>
            </c:extLst>
          </c:dPt>
          <c:dPt>
            <c:idx val="21"/>
            <c:invertIfNegative val="0"/>
            <c:bubble3D val="0"/>
            <c:spPr>
              <a:solidFill>
                <a:schemeClr val="accent1">
                  <a:lumMod val="75000"/>
                </a:schemeClr>
              </a:solidFill>
              <a:ln>
                <a:noFill/>
              </a:ln>
              <a:effectLst/>
            </c:spPr>
            <c:extLst>
              <c:ext xmlns:c16="http://schemas.microsoft.com/office/drawing/2014/chart" uri="{C3380CC4-5D6E-409C-BE32-E72D297353CC}">
                <c16:uniqueId val="{0000002B-5804-4D8A-B34C-B0F9D6D69376}"/>
              </c:ext>
            </c:extLst>
          </c:dPt>
          <c:dPt>
            <c:idx val="22"/>
            <c:invertIfNegative val="0"/>
            <c:bubble3D val="0"/>
            <c:spPr>
              <a:solidFill>
                <a:schemeClr val="accent6"/>
              </a:solidFill>
              <a:ln>
                <a:noFill/>
              </a:ln>
              <a:effectLst/>
            </c:spPr>
            <c:extLst>
              <c:ext xmlns:c16="http://schemas.microsoft.com/office/drawing/2014/chart" uri="{C3380CC4-5D6E-409C-BE32-E72D297353CC}">
                <c16:uniqueId val="{0000002D-5804-4D8A-B34C-B0F9D6D69376}"/>
              </c:ext>
            </c:extLst>
          </c:dPt>
          <c:dPt>
            <c:idx val="23"/>
            <c:invertIfNegative val="0"/>
            <c:bubble3D val="0"/>
            <c:spPr>
              <a:solidFill>
                <a:schemeClr val="accent6"/>
              </a:solidFill>
              <a:ln>
                <a:noFill/>
              </a:ln>
              <a:effectLst/>
            </c:spPr>
            <c:extLst>
              <c:ext xmlns:c16="http://schemas.microsoft.com/office/drawing/2014/chart" uri="{C3380CC4-5D6E-409C-BE32-E72D297353CC}">
                <c16:uniqueId val="{0000002F-5804-4D8A-B34C-B0F9D6D69376}"/>
              </c:ext>
            </c:extLst>
          </c:dPt>
          <c:dPt>
            <c:idx val="24"/>
            <c:invertIfNegative val="0"/>
            <c:bubble3D val="0"/>
            <c:spPr>
              <a:solidFill>
                <a:schemeClr val="accent6"/>
              </a:solidFill>
              <a:ln>
                <a:noFill/>
              </a:ln>
              <a:effectLst/>
            </c:spPr>
            <c:extLst>
              <c:ext xmlns:c16="http://schemas.microsoft.com/office/drawing/2014/chart" uri="{C3380CC4-5D6E-409C-BE32-E72D297353CC}">
                <c16:uniqueId val="{00000031-5804-4D8A-B34C-B0F9D6D69376}"/>
              </c:ext>
            </c:extLst>
          </c:dPt>
          <c:dPt>
            <c:idx val="25"/>
            <c:invertIfNegative val="0"/>
            <c:bubble3D val="0"/>
            <c:spPr>
              <a:solidFill>
                <a:schemeClr val="accent6"/>
              </a:solidFill>
              <a:ln>
                <a:noFill/>
              </a:ln>
              <a:effectLst/>
            </c:spPr>
            <c:extLst>
              <c:ext xmlns:c16="http://schemas.microsoft.com/office/drawing/2014/chart" uri="{C3380CC4-5D6E-409C-BE32-E72D297353CC}">
                <c16:uniqueId val="{00000033-5804-4D8A-B34C-B0F9D6D69376}"/>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35-5804-4D8A-B34C-B0F9D6D69376}"/>
              </c:ext>
            </c:extLst>
          </c:dPt>
          <c:dPt>
            <c:idx val="27"/>
            <c:invertIfNegative val="0"/>
            <c:bubble3D val="0"/>
            <c:spPr>
              <a:solidFill>
                <a:schemeClr val="accent4">
                  <a:lumMod val="75000"/>
                </a:schemeClr>
              </a:solidFill>
              <a:ln>
                <a:noFill/>
              </a:ln>
              <a:effectLst/>
            </c:spPr>
            <c:extLst>
              <c:ext xmlns:c16="http://schemas.microsoft.com/office/drawing/2014/chart" uri="{C3380CC4-5D6E-409C-BE32-E72D297353CC}">
                <c16:uniqueId val="{00000037-5804-4D8A-B34C-B0F9D6D69376}"/>
              </c:ext>
            </c:extLst>
          </c:dPt>
          <c:dPt>
            <c:idx val="28"/>
            <c:invertIfNegative val="0"/>
            <c:bubble3D val="0"/>
            <c:spPr>
              <a:solidFill>
                <a:schemeClr val="accent4">
                  <a:lumMod val="75000"/>
                </a:schemeClr>
              </a:solidFill>
              <a:ln>
                <a:noFill/>
              </a:ln>
              <a:effectLst/>
            </c:spPr>
            <c:extLst>
              <c:ext xmlns:c16="http://schemas.microsoft.com/office/drawing/2014/chart" uri="{C3380CC4-5D6E-409C-BE32-E72D297353CC}">
                <c16:uniqueId val="{00000039-5804-4D8A-B34C-B0F9D6D69376}"/>
              </c:ext>
            </c:extLst>
          </c:dPt>
          <c:dPt>
            <c:idx val="29"/>
            <c:invertIfNegative val="0"/>
            <c:bubble3D val="0"/>
            <c:spPr>
              <a:solidFill>
                <a:schemeClr val="accent4">
                  <a:lumMod val="75000"/>
                </a:schemeClr>
              </a:solidFill>
              <a:ln>
                <a:noFill/>
              </a:ln>
              <a:effectLst/>
            </c:spPr>
            <c:extLst>
              <c:ext xmlns:c16="http://schemas.microsoft.com/office/drawing/2014/chart" uri="{C3380CC4-5D6E-409C-BE32-E72D297353CC}">
                <c16:uniqueId val="{0000003B-5804-4D8A-B34C-B0F9D6D69376}"/>
              </c:ext>
            </c:extLst>
          </c:dPt>
          <c:dPt>
            <c:idx val="30"/>
            <c:invertIfNegative val="0"/>
            <c:bubble3D val="0"/>
            <c:spPr>
              <a:solidFill>
                <a:schemeClr val="accent4">
                  <a:lumMod val="75000"/>
                </a:schemeClr>
              </a:solidFill>
              <a:ln>
                <a:noFill/>
              </a:ln>
              <a:effectLst/>
            </c:spPr>
            <c:extLst>
              <c:ext xmlns:c16="http://schemas.microsoft.com/office/drawing/2014/chart" uri="{C3380CC4-5D6E-409C-BE32-E72D297353CC}">
                <c16:uniqueId val="{0000003D-5804-4D8A-B34C-B0F9D6D69376}"/>
              </c:ext>
            </c:extLst>
          </c:dPt>
          <c:dPt>
            <c:idx val="31"/>
            <c:invertIfNegative val="0"/>
            <c:bubble3D val="0"/>
            <c:spPr>
              <a:solidFill>
                <a:srgbClr val="C00000"/>
              </a:solidFill>
              <a:ln>
                <a:noFill/>
              </a:ln>
              <a:effectLst/>
            </c:spPr>
            <c:extLst>
              <c:ext xmlns:c16="http://schemas.microsoft.com/office/drawing/2014/chart" uri="{C3380CC4-5D6E-409C-BE32-E72D297353CC}">
                <c16:uniqueId val="{0000003F-5804-4D8A-B34C-B0F9D6D69376}"/>
              </c:ext>
            </c:extLst>
          </c:dPt>
          <c:dPt>
            <c:idx val="32"/>
            <c:invertIfNegative val="0"/>
            <c:bubble3D val="0"/>
            <c:spPr>
              <a:solidFill>
                <a:srgbClr val="C00000"/>
              </a:solidFill>
              <a:ln>
                <a:noFill/>
              </a:ln>
              <a:effectLst/>
            </c:spPr>
            <c:extLst>
              <c:ext xmlns:c16="http://schemas.microsoft.com/office/drawing/2014/chart" uri="{C3380CC4-5D6E-409C-BE32-E72D297353CC}">
                <c16:uniqueId val="{00000041-5804-4D8A-B34C-B0F9D6D69376}"/>
              </c:ext>
            </c:extLst>
          </c:dPt>
          <c:dPt>
            <c:idx val="33"/>
            <c:invertIfNegative val="0"/>
            <c:bubble3D val="0"/>
            <c:spPr>
              <a:solidFill>
                <a:srgbClr val="C00000"/>
              </a:solidFill>
              <a:ln>
                <a:noFill/>
              </a:ln>
              <a:effectLst/>
            </c:spPr>
            <c:extLst>
              <c:ext xmlns:c16="http://schemas.microsoft.com/office/drawing/2014/chart" uri="{C3380CC4-5D6E-409C-BE32-E72D297353CC}">
                <c16:uniqueId val="{00000043-5804-4D8A-B34C-B0F9D6D69376}"/>
              </c:ext>
            </c:extLst>
          </c:dPt>
          <c:dPt>
            <c:idx val="34"/>
            <c:invertIfNegative val="0"/>
            <c:bubble3D val="0"/>
            <c:spPr>
              <a:solidFill>
                <a:srgbClr val="C00000"/>
              </a:solidFill>
              <a:ln>
                <a:noFill/>
              </a:ln>
              <a:effectLst/>
            </c:spPr>
            <c:extLst>
              <c:ext xmlns:c16="http://schemas.microsoft.com/office/drawing/2014/chart" uri="{C3380CC4-5D6E-409C-BE32-E72D297353CC}">
                <c16:uniqueId val="{00000045-5804-4D8A-B34C-B0F9D6D6937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paises aplican la medida'!$A$86:$B$120</c:f>
              <c:multiLvlStrCache>
                <c:ptCount val="35"/>
                <c:lvl>
                  <c:pt idx="0">
                    <c:v>1. Restrictions or prohibition on the entry of foreign travelers</c:v>
                  </c:pt>
                  <c:pt idx="1">
                    <c:v>2. Border closures and controls  </c:v>
                  </c:pt>
                  <c:pt idx="2">
                    <c:v>3. Border controls </c:v>
                  </c:pt>
                  <c:pt idx="3">
                    <c:v>4. Restriction or closure of public places and mass gatherings </c:v>
                  </c:pt>
                  <c:pt idx="4">
                    <c:v>5. Other Movements across and within countries</c:v>
                  </c:pt>
                  <c:pt idx="5">
                    <c:v>1. Health emergency </c:v>
                  </c:pt>
                  <c:pt idx="6">
                    <c:v>2. Mandatory coverage </c:v>
                  </c:pt>
                  <c:pt idx="7">
                    <c:v>3. Mandatory quarantine for foreign travelers, confirmed or suspected cases </c:v>
                  </c:pt>
                  <c:pt idx="8">
                    <c:v>4. Mandatory general quarantine</c:v>
                  </c:pt>
                  <c:pt idx="9">
                    <c:v>5. Type of policy on taking a test</c:v>
                  </c:pt>
                  <c:pt idx="10">
                    <c:v>6. Free test coverage expansion</c:v>
                  </c:pt>
                  <c:pt idx="11">
                    <c:v>7. Hospitals</c:v>
                  </c:pt>
                  <c:pt idx="12">
                    <c:v>8. Other Health</c:v>
                  </c:pt>
                  <c:pt idx="13">
                    <c:v>1. Fiscal Policy</c:v>
                  </c:pt>
                  <c:pt idx="14">
                    <c:v>2. Monetary Policy</c:v>
                  </c:pt>
                  <c:pt idx="15">
                    <c:v>3. Entreprises Policy</c:v>
                  </c:pt>
                  <c:pt idx="16">
                    <c:v>4. Restriction of economic activity</c:v>
                  </c:pt>
                  <c:pt idx="17">
                    <c:v>5. Prices and quantities controls</c:v>
                  </c:pt>
                  <c:pt idx="18">
                    <c:v>6. Economic Stimulus </c:v>
                  </c:pt>
                  <c:pt idx="19">
                    <c:v>7. Regulation of the personal hygiene and cleaning products market </c:v>
                  </c:pt>
                  <c:pt idx="20">
                    <c:v>8. Debt relief and suspension of credit payments</c:v>
                  </c:pt>
                  <c:pt idx="21">
                    <c:v>9. Other Economy</c:v>
                  </c:pt>
                  <c:pt idx="22">
                    <c:v>1. Labor Protection</c:v>
                  </c:pt>
                  <c:pt idx="23">
                    <c:v>2. Elective work leave </c:v>
                  </c:pt>
                  <c:pt idx="24">
                    <c:v>3. Reduction of working hours </c:v>
                  </c:pt>
                  <c:pt idx="25">
                    <c:v>4. Prohibition of dismissal from work</c:v>
                  </c:pt>
                  <c:pt idx="26">
                    <c:v>5. Other Labor</c:v>
                  </c:pt>
                  <c:pt idx="27">
                    <c:v>1. Cash transfers</c:v>
                  </c:pt>
                  <c:pt idx="28">
                    <c:v>2. Food transfers / In kind transfers</c:v>
                  </c:pt>
                  <c:pt idx="29">
                    <c:v>3. Guarantee of basic services</c:v>
                  </c:pt>
                  <c:pt idx="30">
                    <c:v>4. Other Social protection</c:v>
                  </c:pt>
                  <c:pt idx="31">
                    <c:v>1. Suspension of classes </c:v>
                  </c:pt>
                  <c:pt idx="32">
                    <c:v>2. Give instruments to develop distance learning</c:v>
                  </c:pt>
                  <c:pt idx="33">
                    <c:v>3. Mantains school feeding program</c:v>
                  </c:pt>
                  <c:pt idx="34">
                    <c:v>4. Other Education / schools </c:v>
                  </c:pt>
                </c:lvl>
                <c:lvl>
                  <c:pt idx="0">
                    <c:v>A. Movements across and within countries</c:v>
                  </c:pt>
                  <c:pt idx="5">
                    <c:v>B. Health</c:v>
                  </c:pt>
                  <c:pt idx="13">
                    <c:v>C. Economy </c:v>
                  </c:pt>
                  <c:pt idx="22">
                    <c:v>D. Labor </c:v>
                  </c:pt>
                  <c:pt idx="27">
                    <c:v>E. Social protection</c:v>
                  </c:pt>
                  <c:pt idx="31">
                    <c:v>F. Education / schools </c:v>
                  </c:pt>
                </c:lvl>
              </c:multiLvlStrCache>
            </c:multiLvlStrRef>
          </c:cat>
          <c:val>
            <c:numRef>
              <c:f>'% paises aplican la medida'!$D$86:$D$120</c:f>
              <c:numCache>
                <c:formatCode>0%</c:formatCode>
                <c:ptCount val="35"/>
                <c:pt idx="0">
                  <c:v>0.93548387096774188</c:v>
                </c:pt>
                <c:pt idx="1">
                  <c:v>0.77419354838709675</c:v>
                </c:pt>
                <c:pt idx="2">
                  <c:v>0.64516129032258063</c:v>
                </c:pt>
                <c:pt idx="3">
                  <c:v>0.967741935483871</c:v>
                </c:pt>
                <c:pt idx="4">
                  <c:v>0.35483870967741937</c:v>
                </c:pt>
                <c:pt idx="5">
                  <c:v>0.87096774193548387</c:v>
                </c:pt>
                <c:pt idx="6">
                  <c:v>0.41935483870967744</c:v>
                </c:pt>
                <c:pt idx="7">
                  <c:v>0.87096774193548387</c:v>
                </c:pt>
                <c:pt idx="8">
                  <c:v>0.67741935483870963</c:v>
                </c:pt>
                <c:pt idx="9">
                  <c:v>0.77419354838709675</c:v>
                </c:pt>
                <c:pt idx="10">
                  <c:v>0.54838709677419351</c:v>
                </c:pt>
                <c:pt idx="11">
                  <c:v>0.25806451612903225</c:v>
                </c:pt>
                <c:pt idx="12">
                  <c:v>0.38709677419354838</c:v>
                </c:pt>
                <c:pt idx="13">
                  <c:v>0.67741935483870963</c:v>
                </c:pt>
                <c:pt idx="14">
                  <c:v>0.4838709677419355</c:v>
                </c:pt>
                <c:pt idx="15">
                  <c:v>0.70967741935483875</c:v>
                </c:pt>
                <c:pt idx="16">
                  <c:v>0.77419354838709675</c:v>
                </c:pt>
                <c:pt idx="17">
                  <c:v>0.5161290322580645</c:v>
                </c:pt>
                <c:pt idx="18">
                  <c:v>0.32258064516129031</c:v>
                </c:pt>
                <c:pt idx="19">
                  <c:v>0.45161290322580644</c:v>
                </c:pt>
                <c:pt idx="20">
                  <c:v>0.12903225806451613</c:v>
                </c:pt>
                <c:pt idx="21">
                  <c:v>0.35483870967741937</c:v>
                </c:pt>
                <c:pt idx="22">
                  <c:v>0.83870967741935487</c:v>
                </c:pt>
                <c:pt idx="23">
                  <c:v>0.25806451612903225</c:v>
                </c:pt>
                <c:pt idx="24">
                  <c:v>0.41935483870967744</c:v>
                </c:pt>
                <c:pt idx="25">
                  <c:v>0.29032258064516131</c:v>
                </c:pt>
                <c:pt idx="26">
                  <c:v>0.22580645161290322</c:v>
                </c:pt>
                <c:pt idx="27">
                  <c:v>0.54838709677419351</c:v>
                </c:pt>
                <c:pt idx="28">
                  <c:v>0.16129032258064516</c:v>
                </c:pt>
                <c:pt idx="29">
                  <c:v>0.16129032258064516</c:v>
                </c:pt>
                <c:pt idx="30">
                  <c:v>6.4516129032258063E-2</c:v>
                </c:pt>
                <c:pt idx="31">
                  <c:v>1</c:v>
                </c:pt>
                <c:pt idx="32">
                  <c:v>0.70967741935483875</c:v>
                </c:pt>
                <c:pt idx="33">
                  <c:v>0.16129032258064516</c:v>
                </c:pt>
                <c:pt idx="34">
                  <c:v>0.16129032258064516</c:v>
                </c:pt>
              </c:numCache>
            </c:numRef>
          </c:val>
          <c:extLst>
            <c:ext xmlns:c16="http://schemas.microsoft.com/office/drawing/2014/chart" uri="{C3380CC4-5D6E-409C-BE32-E72D297353CC}">
              <c16:uniqueId val="{00000046-5804-4D8A-B34C-B0F9D6D69376}"/>
            </c:ext>
          </c:extLst>
        </c:ser>
        <c:dLbls>
          <c:dLblPos val="outEnd"/>
          <c:showLegendKey val="0"/>
          <c:showVal val="1"/>
          <c:showCatName val="0"/>
          <c:showSerName val="0"/>
          <c:showPercent val="0"/>
          <c:showBubbleSize val="0"/>
        </c:dLbls>
        <c:gapWidth val="44"/>
        <c:axId val="913690200"/>
        <c:axId val="913687576"/>
      </c:barChart>
      <c:catAx>
        <c:axId val="913690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13687576"/>
        <c:crosses val="autoZero"/>
        <c:auto val="1"/>
        <c:lblAlgn val="ctr"/>
        <c:lblOffset val="100"/>
        <c:noMultiLvlLbl val="0"/>
      </c:catAx>
      <c:valAx>
        <c:axId val="913687576"/>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91369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'Economy n of actions'!$AH$10</c:f>
              <c:strCache>
                <c:ptCount val="1"/>
                <c:pt idx="0">
                  <c:v>N of actions being implemented by countries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('Economy n of actions'!$A$13:$B$20,'Economy n of actions'!$A$22:$B$27,'Economy n of actions'!$A$29:$B$35,'Economy n of actions'!$A$36:$B$42)</c:f>
              <c:multiLvlStrCache>
                <c:ptCount val="28"/>
                <c:lvl>
                  <c:pt idx="0">
                    <c:v>1.1 Automatic stabilizers</c:v>
                  </c:pt>
                  <c:pt idx="1">
                    <c:v>1.2 Public Investments</c:v>
                  </c:pt>
                  <c:pt idx="2">
                    <c:v>1.3 Tax credits</c:v>
                  </c:pt>
                  <c:pt idx="3">
                    <c:v>1.4 Tax deferral</c:v>
                  </c:pt>
                  <c:pt idx="4">
                    <c:v>1.5 Tax reductions</c:v>
                  </c:pt>
                  <c:pt idx="5">
                    <c:v>1.6 Financing, specify if the source: reallocations within current budget, new expenditure financed with stabilization funds, new expenditure financed with debt, other</c:v>
                  </c:pt>
                  <c:pt idx="6">
                    <c:v>1.7 Other fiscal policies</c:v>
                  </c:pt>
                  <c:pt idx="7">
                    <c:v>1.8 Unknown</c:v>
                  </c:pt>
                  <c:pt idx="8">
                    <c:v>2.1 Interest rate</c:v>
                  </c:pt>
                  <c:pt idx="9">
                    <c:v>2.2 Reserve requirements</c:v>
                  </c:pt>
                  <c:pt idx="10">
                    <c:v>2.3 Liquidity requirements, including asset purchases by central banks to private financial institutions</c:v>
                  </c:pt>
                  <c:pt idx="11">
                    <c:v>2.4 International reserve management, including bilateral liquidity swap lines and central banks foreign exchange interventions </c:v>
                  </c:pt>
                  <c:pt idx="12">
                    <c:v>2.5 Other monetary policies</c:v>
                  </c:pt>
                  <c:pt idx="13">
                    <c:v>2.6 Unknown</c:v>
                  </c:pt>
                  <c:pt idx="14">
                    <c:v> 3.1 Tax credit key sectors- activities-regions, payroll taxes, social sec contributions</c:v>
                  </c:pt>
                  <c:pt idx="15">
                    <c:v> 3.2 Subsidies</c:v>
                  </c:pt>
                  <c:pt idx="16">
                    <c:v> 3.3 Credit</c:v>
                  </c:pt>
                  <c:pt idx="17">
                    <c:v> 3.4 Exchange rate policy</c:v>
                  </c:pt>
                  <c:pt idx="18">
                    <c:v> 3.5 SMEs support policies</c:v>
                  </c:pt>
                  <c:pt idx="19">
                    <c:v> 3.6 Other enterprises policies</c:v>
                  </c:pt>
                  <c:pt idx="20">
                    <c:v> 3.7 Unknown</c:v>
                  </c:pt>
                  <c:pt idx="22">
                    <c:v>4. Restriction of economic activity (including shops and shopping centers) </c:v>
                  </c:pt>
                  <c:pt idx="23">
                    <c:v>5. Prices and quantities controls</c:v>
                  </c:pt>
                  <c:pt idx="24">
                    <c:v>6. Economic Stimulus (includes aggregate value of fiscal measures and separately of credit guarantees)</c:v>
                  </c:pt>
                  <c:pt idx="25">
                    <c:v>7. Regulation of the personal hygiene and cleaning products market </c:v>
                  </c:pt>
                  <c:pt idx="26">
                    <c:v>8. Debt relief and suspension of credit payments (individuals, microentrempreneurs)</c:v>
                  </c:pt>
                  <c:pt idx="27">
                    <c:v>9. Other Economy</c:v>
                  </c:pt>
                </c:lvl>
                <c:lvl>
                  <c:pt idx="0">
                    <c:v>1. Fiscal Policy</c:v>
                  </c:pt>
                  <c:pt idx="8">
                    <c:v>2. Monetary Policy</c:v>
                  </c:pt>
                  <c:pt idx="14">
                    <c:v>3. Enterprises Policy</c:v>
                  </c:pt>
                </c:lvl>
              </c:multiLvlStrCache>
            </c:multiLvlStrRef>
          </c:cat>
          <c:val>
            <c:numRef>
              <c:f>('Economy n of actions'!$AH$13:$AH$20,'Economy n of actions'!$AH$22:$AH$27,'Economy n of actions'!$AH$29:$AH$35,'Economy n of actions'!$AH$36:$AH$42)</c:f>
              <c:numCache>
                <c:formatCode>General</c:formatCode>
                <c:ptCount val="28"/>
                <c:pt idx="0">
                  <c:v>2</c:v>
                </c:pt>
                <c:pt idx="1">
                  <c:v>11</c:v>
                </c:pt>
                <c:pt idx="2">
                  <c:v>9</c:v>
                </c:pt>
                <c:pt idx="3">
                  <c:v>27</c:v>
                </c:pt>
                <c:pt idx="4">
                  <c:v>5</c:v>
                </c:pt>
                <c:pt idx="5">
                  <c:v>8</c:v>
                </c:pt>
                <c:pt idx="6">
                  <c:v>7</c:v>
                </c:pt>
                <c:pt idx="7">
                  <c:v>5</c:v>
                </c:pt>
                <c:pt idx="8">
                  <c:v>13</c:v>
                </c:pt>
                <c:pt idx="9">
                  <c:v>8</c:v>
                </c:pt>
                <c:pt idx="10">
                  <c:v>23</c:v>
                </c:pt>
                <c:pt idx="11">
                  <c:v>0</c:v>
                </c:pt>
                <c:pt idx="12">
                  <c:v>0</c:v>
                </c:pt>
                <c:pt idx="13">
                  <c:v>6</c:v>
                </c:pt>
                <c:pt idx="14">
                  <c:v>17</c:v>
                </c:pt>
                <c:pt idx="15">
                  <c:v>14</c:v>
                </c:pt>
                <c:pt idx="16">
                  <c:v>28</c:v>
                </c:pt>
                <c:pt idx="17">
                  <c:v>7</c:v>
                </c:pt>
                <c:pt idx="18">
                  <c:v>4</c:v>
                </c:pt>
                <c:pt idx="19">
                  <c:v>10</c:v>
                </c:pt>
                <c:pt idx="20">
                  <c:v>8</c:v>
                </c:pt>
                <c:pt idx="22">
                  <c:v>38</c:v>
                </c:pt>
                <c:pt idx="23">
                  <c:v>21</c:v>
                </c:pt>
                <c:pt idx="24">
                  <c:v>12</c:v>
                </c:pt>
                <c:pt idx="25">
                  <c:v>22</c:v>
                </c:pt>
                <c:pt idx="26">
                  <c:v>4</c:v>
                </c:pt>
                <c:pt idx="27">
                  <c:v>16</c:v>
                </c:pt>
              </c:numCache>
            </c:numRef>
          </c:val>
          <c:extLst>
            <c:ext xmlns:c16="http://schemas.microsoft.com/office/drawing/2014/chart" uri="{C3380CC4-5D6E-409C-BE32-E72D297353CC}">
              <c16:uniqueId val="{00000000-E9F0-4E12-BF43-1A4E5D5242A6}"/>
            </c:ext>
          </c:extLst>
        </c:ser>
        <c:ser>
          <c:idx val="1"/>
          <c:order val="1"/>
          <c:tx>
            <c:strRef>
              <c:f>'Economy n of actions'!$AI$10</c:f>
              <c:strCache>
                <c:ptCount val="1"/>
                <c:pt idx="0">
                  <c:v>N of countries implementing the measure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('Economy n of actions'!$A$13:$B$20,'Economy n of actions'!$A$22:$B$27,'Economy n of actions'!$A$29:$B$35,'Economy n of actions'!$A$36:$B$42)</c:f>
              <c:multiLvlStrCache>
                <c:ptCount val="28"/>
                <c:lvl>
                  <c:pt idx="0">
                    <c:v>1.1 Automatic stabilizers</c:v>
                  </c:pt>
                  <c:pt idx="1">
                    <c:v>1.2 Public Investments</c:v>
                  </c:pt>
                  <c:pt idx="2">
                    <c:v>1.3 Tax credits</c:v>
                  </c:pt>
                  <c:pt idx="3">
                    <c:v>1.4 Tax deferral</c:v>
                  </c:pt>
                  <c:pt idx="4">
                    <c:v>1.5 Tax reductions</c:v>
                  </c:pt>
                  <c:pt idx="5">
                    <c:v>1.6 Financing, specify if the source: reallocations within current budget, new expenditure financed with stabilization funds, new expenditure financed with debt, other</c:v>
                  </c:pt>
                  <c:pt idx="6">
                    <c:v>1.7 Other fiscal policies</c:v>
                  </c:pt>
                  <c:pt idx="7">
                    <c:v>1.8 Unknown</c:v>
                  </c:pt>
                  <c:pt idx="8">
                    <c:v>2.1 Interest rate</c:v>
                  </c:pt>
                  <c:pt idx="9">
                    <c:v>2.2 Reserve requirements</c:v>
                  </c:pt>
                  <c:pt idx="10">
                    <c:v>2.3 Liquidity requirements, including asset purchases by central banks to private financial institutions</c:v>
                  </c:pt>
                  <c:pt idx="11">
                    <c:v>2.4 International reserve management, including bilateral liquidity swap lines and central banks foreign exchange interventions </c:v>
                  </c:pt>
                  <c:pt idx="12">
                    <c:v>2.5 Other monetary policies</c:v>
                  </c:pt>
                  <c:pt idx="13">
                    <c:v>2.6 Unknown</c:v>
                  </c:pt>
                  <c:pt idx="14">
                    <c:v> 3.1 Tax credit key sectors- activities-regions, payroll taxes, social sec contributions</c:v>
                  </c:pt>
                  <c:pt idx="15">
                    <c:v> 3.2 Subsidies</c:v>
                  </c:pt>
                  <c:pt idx="16">
                    <c:v> 3.3 Credit</c:v>
                  </c:pt>
                  <c:pt idx="17">
                    <c:v> 3.4 Exchange rate policy</c:v>
                  </c:pt>
                  <c:pt idx="18">
                    <c:v> 3.5 SMEs support policies</c:v>
                  </c:pt>
                  <c:pt idx="19">
                    <c:v> 3.6 Other enterprises policies</c:v>
                  </c:pt>
                  <c:pt idx="20">
                    <c:v> 3.7 Unknown</c:v>
                  </c:pt>
                  <c:pt idx="22">
                    <c:v>4. Restriction of economic activity (including shops and shopping centers) </c:v>
                  </c:pt>
                  <c:pt idx="23">
                    <c:v>5. Prices and quantities controls</c:v>
                  </c:pt>
                  <c:pt idx="24">
                    <c:v>6. Economic Stimulus (includes aggregate value of fiscal measures and separately of credit guarantees)</c:v>
                  </c:pt>
                  <c:pt idx="25">
                    <c:v>7. Regulation of the personal hygiene and cleaning products market </c:v>
                  </c:pt>
                  <c:pt idx="26">
                    <c:v>8. Debt relief and suspension of credit payments (individuals, microentrempreneurs)</c:v>
                  </c:pt>
                  <c:pt idx="27">
                    <c:v>9. Other Economy</c:v>
                  </c:pt>
                </c:lvl>
                <c:lvl>
                  <c:pt idx="0">
                    <c:v>1. Fiscal Policy</c:v>
                  </c:pt>
                  <c:pt idx="8">
                    <c:v>2. Monetary Policy</c:v>
                  </c:pt>
                  <c:pt idx="14">
                    <c:v>3. Enterprises Policy</c:v>
                  </c:pt>
                </c:lvl>
              </c:multiLvlStrCache>
            </c:multiLvlStrRef>
          </c:cat>
          <c:val>
            <c:numRef>
              <c:f>('Economy n of actions'!$AI$13:$AI$20,'Economy n of actions'!$AI$22:$AI$27,'Economy n of actions'!$AI$29:$AI$35,'Economy n of actions'!$AI$36:$AI$42)</c:f>
              <c:numCache>
                <c:formatCode>General</c:formatCode>
                <c:ptCount val="28"/>
                <c:pt idx="0">
                  <c:v>2</c:v>
                </c:pt>
                <c:pt idx="1">
                  <c:v>10</c:v>
                </c:pt>
                <c:pt idx="2">
                  <c:v>8</c:v>
                </c:pt>
                <c:pt idx="3">
                  <c:v>17</c:v>
                </c:pt>
                <c:pt idx="4">
                  <c:v>4</c:v>
                </c:pt>
                <c:pt idx="5">
                  <c:v>4</c:v>
                </c:pt>
                <c:pt idx="6">
                  <c:v>3</c:v>
                </c:pt>
                <c:pt idx="7">
                  <c:v>5</c:v>
                </c:pt>
                <c:pt idx="8">
                  <c:v>11</c:v>
                </c:pt>
                <c:pt idx="9">
                  <c:v>6</c:v>
                </c:pt>
                <c:pt idx="10">
                  <c:v>11</c:v>
                </c:pt>
                <c:pt idx="11">
                  <c:v>0</c:v>
                </c:pt>
                <c:pt idx="12">
                  <c:v>0</c:v>
                </c:pt>
                <c:pt idx="13">
                  <c:v>6</c:v>
                </c:pt>
                <c:pt idx="14">
                  <c:v>10</c:v>
                </c:pt>
                <c:pt idx="15">
                  <c:v>10</c:v>
                </c:pt>
                <c:pt idx="16">
                  <c:v>15</c:v>
                </c:pt>
                <c:pt idx="17">
                  <c:v>5</c:v>
                </c:pt>
                <c:pt idx="18">
                  <c:v>4</c:v>
                </c:pt>
                <c:pt idx="19">
                  <c:v>7</c:v>
                </c:pt>
                <c:pt idx="20">
                  <c:v>8</c:v>
                </c:pt>
                <c:pt idx="22">
                  <c:v>24</c:v>
                </c:pt>
                <c:pt idx="23">
                  <c:v>16</c:v>
                </c:pt>
                <c:pt idx="24">
                  <c:v>10</c:v>
                </c:pt>
                <c:pt idx="25">
                  <c:v>14</c:v>
                </c:pt>
                <c:pt idx="26">
                  <c:v>4</c:v>
                </c:pt>
                <c:pt idx="27">
                  <c:v>11</c:v>
                </c:pt>
              </c:numCache>
            </c:numRef>
          </c:val>
          <c:extLst>
            <c:ext xmlns:c16="http://schemas.microsoft.com/office/drawing/2014/chart" uri="{C3380CC4-5D6E-409C-BE32-E72D297353CC}">
              <c16:uniqueId val="{00000001-E9F0-4E12-BF43-1A4E5D5242A6}"/>
            </c:ext>
          </c:extLst>
        </c:ser>
        <c:dLbls>
          <c:showLegendKey val="0"/>
          <c:showVal val="0"/>
          <c:showCatName val="0"/>
          <c:showSerName val="0"/>
          <c:showPercent val="0"/>
          <c:showBubbleSize val="0"/>
        </c:dLbls>
        <c:gapWidth val="44"/>
        <c:axId val="679673952"/>
        <c:axId val="679674608"/>
      </c:barChart>
      <c:catAx>
        <c:axId val="679673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s-CL"/>
          </a:p>
        </c:txPr>
        <c:crossAx val="679674608"/>
        <c:crosses val="autoZero"/>
        <c:auto val="1"/>
        <c:lblAlgn val="ctr"/>
        <c:lblOffset val="100"/>
        <c:noMultiLvlLbl val="0"/>
      </c:catAx>
      <c:valAx>
        <c:axId val="6796746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67967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570F73-9064-4EB0-BA1C-156CC97A75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Date Placeholder 2">
            <a:extLst>
              <a:ext uri="{FF2B5EF4-FFF2-40B4-BE49-F238E27FC236}">
                <a16:creationId xmlns:a16="http://schemas.microsoft.com/office/drawing/2014/main" id="{DF6DE1E6-8D3F-410B-9867-1B99C9C000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CE23E6-C9F1-4921-98FE-FB09F330F1A1}" type="datetimeFigureOut">
              <a:rPr lang="es-CL" smtClean="0"/>
              <a:t>14-05-2020</a:t>
            </a:fld>
            <a:endParaRPr lang="es-CL"/>
          </a:p>
        </p:txBody>
      </p:sp>
      <p:sp>
        <p:nvSpPr>
          <p:cNvPr id="4" name="Footer Placeholder 3">
            <a:extLst>
              <a:ext uri="{FF2B5EF4-FFF2-40B4-BE49-F238E27FC236}">
                <a16:creationId xmlns:a16="http://schemas.microsoft.com/office/drawing/2014/main" id="{2798927B-589A-46B0-A469-809F8BC2E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Slide Number Placeholder 4">
            <a:extLst>
              <a:ext uri="{FF2B5EF4-FFF2-40B4-BE49-F238E27FC236}">
                <a16:creationId xmlns:a16="http://schemas.microsoft.com/office/drawing/2014/main" id="{B54E1DC3-A02D-4917-9F45-06021882F3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4E1C72-1A94-42CC-B175-10D129B7BF31}" type="slidenum">
              <a:rPr lang="es-CL" smtClean="0"/>
              <a:t>‹Nº›</a:t>
            </a:fld>
            <a:endParaRPr lang="es-CL"/>
          </a:p>
        </p:txBody>
      </p:sp>
    </p:spTree>
    <p:extLst>
      <p:ext uri="{BB962C8B-B14F-4D97-AF65-F5344CB8AC3E}">
        <p14:creationId xmlns:p14="http://schemas.microsoft.com/office/powerpoint/2010/main" val="333422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E54D6-1E04-2949-A3D4-AF19407C2A65}" type="datetimeFigureOut">
              <a:rPr lang="es-ES_tradnl" smtClean="0"/>
              <a:t>14/05/2020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01C7CA-B58D-CD4E-90EF-469DF3DB1C0C}" type="slidenum">
              <a:rPr lang="es-ES_tradnl" smtClean="0"/>
              <a:t>‹Nº›</a:t>
            </a:fld>
            <a:endParaRPr lang="es-ES_tradnl"/>
          </a:p>
        </p:txBody>
      </p:sp>
    </p:spTree>
    <p:extLst>
      <p:ext uri="{BB962C8B-B14F-4D97-AF65-F5344CB8AC3E}">
        <p14:creationId xmlns:p14="http://schemas.microsoft.com/office/powerpoint/2010/main" val="300293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2</a:t>
            </a:fld>
            <a:endParaRPr lang="es-ES_tradnl"/>
          </a:p>
        </p:txBody>
      </p:sp>
    </p:spTree>
    <p:extLst>
      <p:ext uri="{BB962C8B-B14F-4D97-AF65-F5344CB8AC3E}">
        <p14:creationId xmlns:p14="http://schemas.microsoft.com/office/powerpoint/2010/main" val="99527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El Observatorio cuenta con un </a:t>
            </a:r>
            <a:r>
              <a:rPr lang="es-ES_tradnl" dirty="0" err="1"/>
              <a:t>Geoportal</a:t>
            </a:r>
            <a:r>
              <a:rPr lang="es-ES_tradnl" dirty="0"/>
              <a:t> que facilita la visualización y seguimiento de las políticas públicas que los 33 países de la región de América Latina y el Caribe han implementado para limitar el impacto de la pandemia COVID-19, como insumo para el análisis de los efectos económicos y sociales que estas políticas tendrán a nivel nacional y sectorial.</a:t>
            </a:r>
          </a:p>
          <a:p>
            <a:endParaRPr lang="es-ES_tradnl" dirty="0"/>
          </a:p>
          <a:p>
            <a:r>
              <a:rPr lang="es-ES_tradnl" dirty="0"/>
              <a:t>Como se observa, se han clasificado las medidas en cinco tipos: Desplazamientos, Salud, Economía, Empleo, Protección Social, Educación y Género. </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10</a:t>
            </a:fld>
            <a:endParaRPr lang="es-ES_tradnl"/>
          </a:p>
        </p:txBody>
      </p:sp>
    </p:spTree>
    <p:extLst>
      <p:ext uri="{BB962C8B-B14F-4D97-AF65-F5344CB8AC3E}">
        <p14:creationId xmlns:p14="http://schemas.microsoft.com/office/powerpoint/2010/main" val="377053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El </a:t>
            </a:r>
            <a:r>
              <a:rPr lang="es-ES_tradnl" dirty="0" err="1"/>
              <a:t>Geoportal</a:t>
            </a:r>
            <a:r>
              <a:rPr lang="es-ES_tradnl" dirty="0"/>
              <a:t> permite la descarga de fichas por país con la información sobre las medidas tomadas a nivel nacional en cada una de las categorías, indicando la fecha, autoridad que la emite, así como monto y fuente de financiamiento de la misma, si aplica. </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12</a:t>
            </a:fld>
            <a:endParaRPr lang="es-ES_tradnl"/>
          </a:p>
        </p:txBody>
      </p:sp>
    </p:spTree>
    <p:extLst>
      <p:ext uri="{BB962C8B-B14F-4D97-AF65-F5344CB8AC3E}">
        <p14:creationId xmlns:p14="http://schemas.microsoft.com/office/powerpoint/2010/main" val="36645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Además, el reporte país incluye un calendario para visualizar las fechas en la que se emitieron las medidas.</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13</a:t>
            </a:fld>
            <a:endParaRPr lang="es-ES_tradnl"/>
          </a:p>
        </p:txBody>
      </p:sp>
    </p:spTree>
    <p:extLst>
      <p:ext uri="{BB962C8B-B14F-4D97-AF65-F5344CB8AC3E}">
        <p14:creationId xmlns:p14="http://schemas.microsoft.com/office/powerpoint/2010/main" val="51181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La información contenida en el </a:t>
            </a:r>
            <a:r>
              <a:rPr lang="es-ES_tradnl" dirty="0" err="1"/>
              <a:t>geoportal</a:t>
            </a:r>
            <a:r>
              <a:rPr lang="es-ES_tradnl" dirty="0"/>
              <a:t>, permite realizar análisis comparativos entre países y a nivel regional. </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14</a:t>
            </a:fld>
            <a:endParaRPr lang="es-ES_tradnl"/>
          </a:p>
        </p:txBody>
      </p:sp>
    </p:spTree>
    <p:extLst>
      <p:ext uri="{BB962C8B-B14F-4D97-AF65-F5344CB8AC3E}">
        <p14:creationId xmlns:p14="http://schemas.microsoft.com/office/powerpoint/2010/main" val="2990435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Entre los productos resultado del análisis de la información contenida en el </a:t>
            </a:r>
            <a:r>
              <a:rPr lang="es-ES_tradnl" dirty="0" err="1"/>
              <a:t>geoportal</a:t>
            </a:r>
            <a:r>
              <a:rPr lang="es-ES_tradnl" dirty="0"/>
              <a:t>, se han generado reportes temáticos por cada sección, mismos que serán actualizados periódicamente, incluyendo la nueva sección de medidas género. </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16</a:t>
            </a:fld>
            <a:endParaRPr lang="es-ES_tradnl"/>
          </a:p>
        </p:txBody>
      </p:sp>
    </p:spTree>
    <p:extLst>
      <p:ext uri="{BB962C8B-B14F-4D97-AF65-F5344CB8AC3E}">
        <p14:creationId xmlns:p14="http://schemas.microsoft.com/office/powerpoint/2010/main" val="53407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En esta lámina se puede apreciar un ejemplo de lo contenido en el reporte temático de Economía, donde se indica la cantidad de países que implementaron cada tipo de medida en las secciones incluida en esta temática. </a:t>
            </a:r>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17</a:t>
            </a:fld>
            <a:endParaRPr lang="es-ES_tradnl"/>
          </a:p>
        </p:txBody>
      </p:sp>
    </p:spTree>
    <p:extLst>
      <p:ext uri="{BB962C8B-B14F-4D97-AF65-F5344CB8AC3E}">
        <p14:creationId xmlns:p14="http://schemas.microsoft.com/office/powerpoint/2010/main" val="159728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sz="1200" b="0" i="0" u="none" strike="noStrike" kern="1200" dirty="0">
                <a:solidFill>
                  <a:schemeClr val="tx1"/>
                </a:solidFill>
                <a:effectLst/>
                <a:latin typeface="+mn-lt"/>
                <a:ea typeface="+mn-ea"/>
                <a:cs typeface="+mn-cs"/>
              </a:rPr>
              <a:t>La CEPAL ha desarrollado un formulario web gestionado de manera remota que permite cargar los nuevos datos sobre las medidas nacionales en una base de datos centralizada, para poder ser reflejadas de manera </a:t>
            </a:r>
            <a:r>
              <a:rPr lang="es-ES_tradnl" dirty="0"/>
              <a:t>actualizada en el </a:t>
            </a:r>
            <a:r>
              <a:rPr lang="es-ES_tradnl" dirty="0" err="1"/>
              <a:t>geoportal</a:t>
            </a:r>
            <a:r>
              <a:rPr lang="es-ES_tradnl" dirty="0"/>
              <a:t>. Para estos fines se han creado instructivos de llenado del formulario web, así como </a:t>
            </a:r>
            <a:r>
              <a:rPr lang="es-419" sz="1200" b="0" i="0" u="none" strike="noStrike" kern="1200" dirty="0">
                <a:solidFill>
                  <a:schemeClr val="tx1"/>
                </a:solidFill>
                <a:effectLst/>
                <a:latin typeface="+mn-lt"/>
                <a:ea typeface="+mn-ea"/>
                <a:cs typeface="+mn-cs"/>
              </a:rPr>
              <a:t>usuarios y contraseñas individuales para los representantes de la sede, s</a:t>
            </a:r>
            <a:r>
              <a:rPr lang="es-MX" sz="1200" b="0" i="0" kern="1200" dirty="0">
                <a:solidFill>
                  <a:schemeClr val="tx1"/>
                </a:solidFill>
                <a:effectLst/>
                <a:latin typeface="+mn-lt"/>
                <a:ea typeface="+mn-ea"/>
                <a:cs typeface="+mn-cs"/>
              </a:rPr>
              <a:t>edes subregionales y de las oficinas nacionales de la CEPAL, encargados de la a</a:t>
            </a:r>
            <a:r>
              <a:rPr lang="es-MX" sz="1200" b="0" i="0" u="none" strike="noStrike" kern="1200" dirty="0">
                <a:solidFill>
                  <a:schemeClr val="tx1"/>
                </a:solidFill>
                <a:effectLst/>
                <a:latin typeface="+mn-lt"/>
                <a:ea typeface="+mn-ea"/>
                <a:cs typeface="+mn-cs"/>
              </a:rPr>
              <a:t>ctualización de la información de los 33 países de la región.</a:t>
            </a:r>
            <a:endParaRPr lang="es-MX" sz="1200" b="0" i="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5"/>
          </p:nvPr>
        </p:nvSpPr>
        <p:spPr/>
        <p:txBody>
          <a:bodyPr/>
          <a:lstStyle/>
          <a:p>
            <a:fld id="{DA01C7CA-B58D-CD4E-90EF-469DF3DB1C0C}" type="slidenum">
              <a:rPr lang="es-ES_tradnl" smtClean="0"/>
              <a:t>20</a:t>
            </a:fld>
            <a:endParaRPr lang="es-ES_tradnl"/>
          </a:p>
        </p:txBody>
      </p:sp>
    </p:spTree>
    <p:extLst>
      <p:ext uri="{BB962C8B-B14F-4D97-AF65-F5344CB8AC3E}">
        <p14:creationId xmlns:p14="http://schemas.microsoft.com/office/powerpoint/2010/main" val="143164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1F007-FB93-411C-BF10-6BCE006844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L"/>
          </a:p>
        </p:txBody>
      </p:sp>
      <p:sp>
        <p:nvSpPr>
          <p:cNvPr id="3" name="Subtitle 2">
            <a:extLst>
              <a:ext uri="{FF2B5EF4-FFF2-40B4-BE49-F238E27FC236}">
                <a16:creationId xmlns:a16="http://schemas.microsoft.com/office/drawing/2014/main" id="{1AD1B200-3E7A-4726-AACD-4601CCAF8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L"/>
          </a:p>
        </p:txBody>
      </p:sp>
      <p:sp>
        <p:nvSpPr>
          <p:cNvPr id="4" name="Date Placeholder 3">
            <a:extLst>
              <a:ext uri="{FF2B5EF4-FFF2-40B4-BE49-F238E27FC236}">
                <a16:creationId xmlns:a16="http://schemas.microsoft.com/office/drawing/2014/main" id="{D799E2DA-A368-44B0-B295-DA99F17F2F51}"/>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D15768EC-5710-439E-A3AE-10B48C90F87C}"/>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89E9CF09-0B39-46FB-90D9-95AC89F62BAA}"/>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423789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5743-9D99-456E-8F85-E9AD35C17853}"/>
              </a:ext>
            </a:extLst>
          </p:cNvPr>
          <p:cNvSpPr>
            <a:spLocks noGrp="1"/>
          </p:cNvSpPr>
          <p:nvPr>
            <p:ph type="title"/>
          </p:nvPr>
        </p:nvSpPr>
        <p:spPr/>
        <p:txBody>
          <a:bodyPr/>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DBFAE57B-B1EB-4348-A2E2-BA4F5C72E4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D26BCDA2-81C3-4C41-877A-11B7355EFCF4}"/>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6651DB5E-4C29-418A-B04D-E86CBC404592}"/>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E56AF478-A32F-43A8-937A-B1548AE6AC78}"/>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226190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D4B89-0DD4-4706-A953-BD9198A755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L"/>
          </a:p>
        </p:txBody>
      </p:sp>
      <p:sp>
        <p:nvSpPr>
          <p:cNvPr id="3" name="Vertical Text Placeholder 2">
            <a:extLst>
              <a:ext uri="{FF2B5EF4-FFF2-40B4-BE49-F238E27FC236}">
                <a16:creationId xmlns:a16="http://schemas.microsoft.com/office/drawing/2014/main" id="{B1D6AE9D-070C-4F87-A323-940EFC734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69A9F522-9252-4641-9B53-63CCE9B008E1}"/>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193E29E6-65EC-4B30-9037-CD68B777793B}"/>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E22C1847-68F5-49A3-8755-20B10F4FA434}"/>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98351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53E4-3509-40B7-ABAE-7C342FE83B67}"/>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435673A3-5E6D-4871-8FB3-4ABDDCD925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EB3EC224-B6C7-403B-A718-36679E9B4C35}"/>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29A15DA9-7142-4252-9B4B-749978FB83A0}"/>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923B09DC-7649-4291-811E-C6662E89D0D7}"/>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235028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B012-39D2-4294-9D32-1956D5E0A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L"/>
          </a:p>
        </p:txBody>
      </p:sp>
      <p:sp>
        <p:nvSpPr>
          <p:cNvPr id="3" name="Text Placeholder 2">
            <a:extLst>
              <a:ext uri="{FF2B5EF4-FFF2-40B4-BE49-F238E27FC236}">
                <a16:creationId xmlns:a16="http://schemas.microsoft.com/office/drawing/2014/main" id="{53895F26-2301-4141-9FB5-3C5EAE824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D05BC1-1162-4AA9-BDBD-1C7D71D7A297}"/>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12FF6AD9-5324-4752-A113-D4B1E6C89761}"/>
              </a:ext>
            </a:extLst>
          </p:cNvPr>
          <p:cNvSpPr>
            <a:spLocks noGrp="1"/>
          </p:cNvSpPr>
          <p:nvPr>
            <p:ph type="ftr" sz="quarter" idx="11"/>
          </p:nvPr>
        </p:nvSpPr>
        <p:spPr/>
        <p:txBody>
          <a:bodyPr/>
          <a:lstStyle/>
          <a:p>
            <a:endParaRPr lang="es-CL"/>
          </a:p>
        </p:txBody>
      </p:sp>
      <p:sp>
        <p:nvSpPr>
          <p:cNvPr id="6" name="Slide Number Placeholder 5">
            <a:extLst>
              <a:ext uri="{FF2B5EF4-FFF2-40B4-BE49-F238E27FC236}">
                <a16:creationId xmlns:a16="http://schemas.microsoft.com/office/drawing/2014/main" id="{6F034DDF-EEA7-468F-8270-22F1BF01B05D}"/>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294237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C8A1-A3B3-4473-BDAF-B7C1ABF4AD78}"/>
              </a:ext>
            </a:extLst>
          </p:cNvPr>
          <p:cNvSpPr>
            <a:spLocks noGrp="1"/>
          </p:cNvSpPr>
          <p:nvPr>
            <p:ph type="title"/>
          </p:nvPr>
        </p:nvSpPr>
        <p:spPr/>
        <p:txBody>
          <a:bodyPr/>
          <a:lstStyle/>
          <a:p>
            <a:r>
              <a:rPr lang="en-US"/>
              <a:t>Click to edit Master title style</a:t>
            </a:r>
            <a:endParaRPr lang="es-CL"/>
          </a:p>
        </p:txBody>
      </p:sp>
      <p:sp>
        <p:nvSpPr>
          <p:cNvPr id="3" name="Content Placeholder 2">
            <a:extLst>
              <a:ext uri="{FF2B5EF4-FFF2-40B4-BE49-F238E27FC236}">
                <a16:creationId xmlns:a16="http://schemas.microsoft.com/office/drawing/2014/main" id="{F663B1C1-9225-48AB-9B9E-AA52803A65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Content Placeholder 3">
            <a:extLst>
              <a:ext uri="{FF2B5EF4-FFF2-40B4-BE49-F238E27FC236}">
                <a16:creationId xmlns:a16="http://schemas.microsoft.com/office/drawing/2014/main" id="{E311EC7B-7498-4075-AEFA-B243176F9B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Date Placeholder 4">
            <a:extLst>
              <a:ext uri="{FF2B5EF4-FFF2-40B4-BE49-F238E27FC236}">
                <a16:creationId xmlns:a16="http://schemas.microsoft.com/office/drawing/2014/main" id="{56B7C40E-A0BD-404A-8FE1-8A5709725796}"/>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6" name="Footer Placeholder 5">
            <a:extLst>
              <a:ext uri="{FF2B5EF4-FFF2-40B4-BE49-F238E27FC236}">
                <a16:creationId xmlns:a16="http://schemas.microsoft.com/office/drawing/2014/main" id="{855054FB-7B64-4BAD-B9AC-68A928154895}"/>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748EFD10-7A7C-46BA-B965-85E8E8C13A77}"/>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361341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0EA7-17E6-449C-A1B2-04AD17D10826}"/>
              </a:ext>
            </a:extLst>
          </p:cNvPr>
          <p:cNvSpPr>
            <a:spLocks noGrp="1"/>
          </p:cNvSpPr>
          <p:nvPr>
            <p:ph type="title"/>
          </p:nvPr>
        </p:nvSpPr>
        <p:spPr>
          <a:xfrm>
            <a:off x="839788" y="365125"/>
            <a:ext cx="10515600" cy="1325563"/>
          </a:xfrm>
        </p:spPr>
        <p:txBody>
          <a:bodyPr/>
          <a:lstStyle/>
          <a:p>
            <a:r>
              <a:rPr lang="en-US"/>
              <a:t>Click to edit Master title style</a:t>
            </a:r>
            <a:endParaRPr lang="es-CL"/>
          </a:p>
        </p:txBody>
      </p:sp>
      <p:sp>
        <p:nvSpPr>
          <p:cNvPr id="3" name="Text Placeholder 2">
            <a:extLst>
              <a:ext uri="{FF2B5EF4-FFF2-40B4-BE49-F238E27FC236}">
                <a16:creationId xmlns:a16="http://schemas.microsoft.com/office/drawing/2014/main" id="{1091F9EC-1F0D-4A9C-A3AC-CD72840D5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A0E39-52C9-4567-98B3-641F53D11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5" name="Text Placeholder 4">
            <a:extLst>
              <a:ext uri="{FF2B5EF4-FFF2-40B4-BE49-F238E27FC236}">
                <a16:creationId xmlns:a16="http://schemas.microsoft.com/office/drawing/2014/main" id="{1D7A533C-A84A-4CCF-B14C-CAA40DABA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1E5AF-5BE6-4717-AD29-7E1FB262A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7" name="Date Placeholder 6">
            <a:extLst>
              <a:ext uri="{FF2B5EF4-FFF2-40B4-BE49-F238E27FC236}">
                <a16:creationId xmlns:a16="http://schemas.microsoft.com/office/drawing/2014/main" id="{4946DC3B-D8CE-4050-951F-FB38E286CE63}"/>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8" name="Footer Placeholder 7">
            <a:extLst>
              <a:ext uri="{FF2B5EF4-FFF2-40B4-BE49-F238E27FC236}">
                <a16:creationId xmlns:a16="http://schemas.microsoft.com/office/drawing/2014/main" id="{8CF9D5ED-A6E3-4397-AB6D-0F08D15A5FEC}"/>
              </a:ext>
            </a:extLst>
          </p:cNvPr>
          <p:cNvSpPr>
            <a:spLocks noGrp="1"/>
          </p:cNvSpPr>
          <p:nvPr>
            <p:ph type="ftr" sz="quarter" idx="11"/>
          </p:nvPr>
        </p:nvSpPr>
        <p:spPr/>
        <p:txBody>
          <a:bodyPr/>
          <a:lstStyle/>
          <a:p>
            <a:endParaRPr lang="es-CL"/>
          </a:p>
        </p:txBody>
      </p:sp>
      <p:sp>
        <p:nvSpPr>
          <p:cNvPr id="9" name="Slide Number Placeholder 8">
            <a:extLst>
              <a:ext uri="{FF2B5EF4-FFF2-40B4-BE49-F238E27FC236}">
                <a16:creationId xmlns:a16="http://schemas.microsoft.com/office/drawing/2014/main" id="{2D899095-39FD-4F20-A4F1-776794D0DEFA}"/>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262153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7B5A-EFF6-4737-9736-3DAFC23E3DB4}"/>
              </a:ext>
            </a:extLst>
          </p:cNvPr>
          <p:cNvSpPr>
            <a:spLocks noGrp="1"/>
          </p:cNvSpPr>
          <p:nvPr>
            <p:ph type="title"/>
          </p:nvPr>
        </p:nvSpPr>
        <p:spPr/>
        <p:txBody>
          <a:bodyPr/>
          <a:lstStyle/>
          <a:p>
            <a:r>
              <a:rPr lang="en-US"/>
              <a:t>Click to edit Master title style</a:t>
            </a:r>
            <a:endParaRPr lang="es-CL"/>
          </a:p>
        </p:txBody>
      </p:sp>
      <p:sp>
        <p:nvSpPr>
          <p:cNvPr id="3" name="Date Placeholder 2">
            <a:extLst>
              <a:ext uri="{FF2B5EF4-FFF2-40B4-BE49-F238E27FC236}">
                <a16:creationId xmlns:a16="http://schemas.microsoft.com/office/drawing/2014/main" id="{0D236F66-E279-45F9-9440-79525EABA462}"/>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4" name="Footer Placeholder 3">
            <a:extLst>
              <a:ext uri="{FF2B5EF4-FFF2-40B4-BE49-F238E27FC236}">
                <a16:creationId xmlns:a16="http://schemas.microsoft.com/office/drawing/2014/main" id="{71239451-87CF-42E0-BD17-ED74A78EFA7D}"/>
              </a:ext>
            </a:extLst>
          </p:cNvPr>
          <p:cNvSpPr>
            <a:spLocks noGrp="1"/>
          </p:cNvSpPr>
          <p:nvPr>
            <p:ph type="ftr" sz="quarter" idx="11"/>
          </p:nvPr>
        </p:nvSpPr>
        <p:spPr/>
        <p:txBody>
          <a:bodyPr/>
          <a:lstStyle/>
          <a:p>
            <a:endParaRPr lang="es-CL"/>
          </a:p>
        </p:txBody>
      </p:sp>
      <p:sp>
        <p:nvSpPr>
          <p:cNvPr id="5" name="Slide Number Placeholder 4">
            <a:extLst>
              <a:ext uri="{FF2B5EF4-FFF2-40B4-BE49-F238E27FC236}">
                <a16:creationId xmlns:a16="http://schemas.microsoft.com/office/drawing/2014/main" id="{DCE10DDD-33F1-4F0F-A95B-36167BE78DC9}"/>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373303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77FA1-00E5-4BB0-83EC-1520D317DD9A}"/>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3" name="Footer Placeholder 2">
            <a:extLst>
              <a:ext uri="{FF2B5EF4-FFF2-40B4-BE49-F238E27FC236}">
                <a16:creationId xmlns:a16="http://schemas.microsoft.com/office/drawing/2014/main" id="{1FE67372-35CC-4CC9-BC64-3415FC3DB720}"/>
              </a:ext>
            </a:extLst>
          </p:cNvPr>
          <p:cNvSpPr>
            <a:spLocks noGrp="1"/>
          </p:cNvSpPr>
          <p:nvPr>
            <p:ph type="ftr" sz="quarter" idx="11"/>
          </p:nvPr>
        </p:nvSpPr>
        <p:spPr/>
        <p:txBody>
          <a:bodyPr/>
          <a:lstStyle/>
          <a:p>
            <a:endParaRPr lang="es-CL"/>
          </a:p>
        </p:txBody>
      </p:sp>
      <p:sp>
        <p:nvSpPr>
          <p:cNvPr id="4" name="Slide Number Placeholder 3">
            <a:extLst>
              <a:ext uri="{FF2B5EF4-FFF2-40B4-BE49-F238E27FC236}">
                <a16:creationId xmlns:a16="http://schemas.microsoft.com/office/drawing/2014/main" id="{08F3B820-D8BC-4298-84C9-43FCA6320D2E}"/>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406258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8EB6-D2B2-4F47-AE7F-55BFF08F0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Content Placeholder 2">
            <a:extLst>
              <a:ext uri="{FF2B5EF4-FFF2-40B4-BE49-F238E27FC236}">
                <a16:creationId xmlns:a16="http://schemas.microsoft.com/office/drawing/2014/main" id="{A2B1C74B-1BF6-450F-AC6A-478317263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Text Placeholder 3">
            <a:extLst>
              <a:ext uri="{FF2B5EF4-FFF2-40B4-BE49-F238E27FC236}">
                <a16:creationId xmlns:a16="http://schemas.microsoft.com/office/drawing/2014/main" id="{AB6D2DF7-D3E3-4BF9-8D6C-DC46CD38C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5E149-F1A3-4709-8DCA-20162518D0EB}"/>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6" name="Footer Placeholder 5">
            <a:extLst>
              <a:ext uri="{FF2B5EF4-FFF2-40B4-BE49-F238E27FC236}">
                <a16:creationId xmlns:a16="http://schemas.microsoft.com/office/drawing/2014/main" id="{63363A26-8234-4B92-9CC2-29E5D42697F2}"/>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1CF3785C-BE97-4039-8597-962132ADC130}"/>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316970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0988-65FA-449A-8DC3-63D83BDBC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L"/>
          </a:p>
        </p:txBody>
      </p:sp>
      <p:sp>
        <p:nvSpPr>
          <p:cNvPr id="3" name="Picture Placeholder 2">
            <a:extLst>
              <a:ext uri="{FF2B5EF4-FFF2-40B4-BE49-F238E27FC236}">
                <a16:creationId xmlns:a16="http://schemas.microsoft.com/office/drawing/2014/main" id="{AE59E88C-D769-4318-B81F-B4D1B785A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Text Placeholder 3">
            <a:extLst>
              <a:ext uri="{FF2B5EF4-FFF2-40B4-BE49-F238E27FC236}">
                <a16:creationId xmlns:a16="http://schemas.microsoft.com/office/drawing/2014/main" id="{6E55DDEE-168A-44E9-BDB6-5EBF04F3A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785F4-1C6A-4F0D-9A1A-A620083F13EA}"/>
              </a:ext>
            </a:extLst>
          </p:cNvPr>
          <p:cNvSpPr>
            <a:spLocks noGrp="1"/>
          </p:cNvSpPr>
          <p:nvPr>
            <p:ph type="dt" sz="half" idx="10"/>
          </p:nvPr>
        </p:nvSpPr>
        <p:spPr/>
        <p:txBody>
          <a:bodyPr/>
          <a:lstStyle/>
          <a:p>
            <a:fld id="{62778D1B-6ADA-4494-9444-8CA3B0094AAC}" type="datetimeFigureOut">
              <a:rPr lang="es-CL" smtClean="0"/>
              <a:t>14-05-2020</a:t>
            </a:fld>
            <a:endParaRPr lang="es-CL"/>
          </a:p>
        </p:txBody>
      </p:sp>
      <p:sp>
        <p:nvSpPr>
          <p:cNvPr id="6" name="Footer Placeholder 5">
            <a:extLst>
              <a:ext uri="{FF2B5EF4-FFF2-40B4-BE49-F238E27FC236}">
                <a16:creationId xmlns:a16="http://schemas.microsoft.com/office/drawing/2014/main" id="{B3AA4A08-CD93-4BD7-AA45-C758E3C9AF7A}"/>
              </a:ext>
            </a:extLst>
          </p:cNvPr>
          <p:cNvSpPr>
            <a:spLocks noGrp="1"/>
          </p:cNvSpPr>
          <p:nvPr>
            <p:ph type="ftr" sz="quarter" idx="11"/>
          </p:nvPr>
        </p:nvSpPr>
        <p:spPr/>
        <p:txBody>
          <a:bodyPr/>
          <a:lstStyle/>
          <a:p>
            <a:endParaRPr lang="es-CL"/>
          </a:p>
        </p:txBody>
      </p:sp>
      <p:sp>
        <p:nvSpPr>
          <p:cNvPr id="7" name="Slide Number Placeholder 6">
            <a:extLst>
              <a:ext uri="{FF2B5EF4-FFF2-40B4-BE49-F238E27FC236}">
                <a16:creationId xmlns:a16="http://schemas.microsoft.com/office/drawing/2014/main" id="{35A96A0A-FE0B-416B-953E-4661B0B75E8D}"/>
              </a:ext>
            </a:extLst>
          </p:cNvPr>
          <p:cNvSpPr>
            <a:spLocks noGrp="1"/>
          </p:cNvSpPr>
          <p:nvPr>
            <p:ph type="sldNum" sz="quarter" idx="12"/>
          </p:nvPr>
        </p:nvSpPr>
        <p:spPr/>
        <p:txBody>
          <a:bodyPr/>
          <a:lstStyle/>
          <a:p>
            <a:fld id="{FFB8E70D-18B1-43A5-9092-CAD994783959}" type="slidenum">
              <a:rPr lang="es-CL" smtClean="0"/>
              <a:t>‹Nº›</a:t>
            </a:fld>
            <a:endParaRPr lang="es-CL"/>
          </a:p>
        </p:txBody>
      </p:sp>
    </p:spTree>
    <p:extLst>
      <p:ext uri="{BB962C8B-B14F-4D97-AF65-F5344CB8AC3E}">
        <p14:creationId xmlns:p14="http://schemas.microsoft.com/office/powerpoint/2010/main" val="235724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EEA958-F25E-48BF-91CE-673F7C43A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L"/>
          </a:p>
        </p:txBody>
      </p:sp>
      <p:sp>
        <p:nvSpPr>
          <p:cNvPr id="3" name="Text Placeholder 2">
            <a:extLst>
              <a:ext uri="{FF2B5EF4-FFF2-40B4-BE49-F238E27FC236}">
                <a16:creationId xmlns:a16="http://schemas.microsoft.com/office/drawing/2014/main" id="{2E024F6F-A17E-44DA-B099-0BE33D01A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4" name="Date Placeholder 3">
            <a:extLst>
              <a:ext uri="{FF2B5EF4-FFF2-40B4-BE49-F238E27FC236}">
                <a16:creationId xmlns:a16="http://schemas.microsoft.com/office/drawing/2014/main" id="{B8C5F3DC-23C5-4DB7-9E6E-6FA55EFCB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78D1B-6ADA-4494-9444-8CA3B0094AAC}" type="datetimeFigureOut">
              <a:rPr lang="es-CL" smtClean="0"/>
              <a:t>14-05-2020</a:t>
            </a:fld>
            <a:endParaRPr lang="es-CL"/>
          </a:p>
        </p:txBody>
      </p:sp>
      <p:sp>
        <p:nvSpPr>
          <p:cNvPr id="5" name="Footer Placeholder 4">
            <a:extLst>
              <a:ext uri="{FF2B5EF4-FFF2-40B4-BE49-F238E27FC236}">
                <a16:creationId xmlns:a16="http://schemas.microsoft.com/office/drawing/2014/main" id="{BD16239A-3284-42F6-BCB2-3FC34714A0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a:extLst>
              <a:ext uri="{FF2B5EF4-FFF2-40B4-BE49-F238E27FC236}">
                <a16:creationId xmlns:a16="http://schemas.microsoft.com/office/drawing/2014/main" id="{CD9A08A7-922A-4D16-B215-822B2E1C0A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8E70D-18B1-43A5-9092-CAD994783959}" type="slidenum">
              <a:rPr lang="es-CL" smtClean="0"/>
              <a:t>‹Nº›</a:t>
            </a:fld>
            <a:endParaRPr lang="es-CL"/>
          </a:p>
        </p:txBody>
      </p:sp>
    </p:spTree>
    <p:extLst>
      <p:ext uri="{BB962C8B-B14F-4D97-AF65-F5344CB8AC3E}">
        <p14:creationId xmlns:p14="http://schemas.microsoft.com/office/powerpoint/2010/main" val="230294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epal.org/en/topics/covid-19"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png"/><Relationship Id="rId7" Type="http://schemas.openxmlformats.org/officeDocument/2006/relationships/image" Target="../media/image35.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cepal.org/covid19"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83D9A6-F92C-4BEE-B767-2E1501FE095E}"/>
              </a:ext>
            </a:extLst>
          </p:cNvPr>
          <p:cNvPicPr>
            <a:picLocks noChangeAspect="1"/>
          </p:cNvPicPr>
          <p:nvPr/>
        </p:nvPicPr>
        <p:blipFill rotWithShape="1">
          <a:blip r:embed="rId2"/>
          <a:srcRect r="26710"/>
          <a:stretch/>
        </p:blipFill>
        <p:spPr>
          <a:xfrm>
            <a:off x="519673" y="911815"/>
            <a:ext cx="11152654" cy="2157401"/>
          </a:xfrm>
          <a:prstGeom prst="rect">
            <a:avLst/>
          </a:prstGeom>
        </p:spPr>
      </p:pic>
      <p:sp>
        <p:nvSpPr>
          <p:cNvPr id="8" name="TextBox 7">
            <a:extLst>
              <a:ext uri="{FF2B5EF4-FFF2-40B4-BE49-F238E27FC236}">
                <a16:creationId xmlns:a16="http://schemas.microsoft.com/office/drawing/2014/main" id="{796B9F75-3236-4AAC-A992-4B008BB0850F}"/>
              </a:ext>
            </a:extLst>
          </p:cNvPr>
          <p:cNvSpPr txBox="1"/>
          <p:nvPr/>
        </p:nvSpPr>
        <p:spPr>
          <a:xfrm>
            <a:off x="2597641" y="4356150"/>
            <a:ext cx="6238450" cy="1477328"/>
          </a:xfrm>
          <a:prstGeom prst="rect">
            <a:avLst/>
          </a:prstGeom>
          <a:noFill/>
        </p:spPr>
        <p:txBody>
          <a:bodyPr wrap="square" rtlCol="0">
            <a:spAutoFit/>
          </a:bodyPr>
          <a:lstStyle/>
          <a:p>
            <a:pPr algn="ctr"/>
            <a:r>
              <a:rPr lang="en-US" sz="2400" b="1" dirty="0">
                <a:solidFill>
                  <a:schemeClr val="accent5">
                    <a:lumMod val="75000"/>
                  </a:schemeClr>
                </a:solidFill>
              </a:rPr>
              <a:t>UN-GGIM Virtual Seminar Series</a:t>
            </a:r>
          </a:p>
          <a:p>
            <a:pPr algn="ctr"/>
            <a:r>
              <a:rPr lang="en-US" sz="2400" b="1" dirty="0">
                <a:solidFill>
                  <a:schemeClr val="accent5">
                    <a:lumMod val="75000"/>
                  </a:schemeClr>
                </a:solidFill>
              </a:rPr>
              <a:t>COVID-19: Strategies for a Geospatial Response in the Americas </a:t>
            </a:r>
          </a:p>
          <a:p>
            <a:pPr algn="ctr"/>
            <a:r>
              <a:rPr lang="en-US" dirty="0">
                <a:solidFill>
                  <a:schemeClr val="accent5">
                    <a:lumMod val="75000"/>
                  </a:schemeClr>
                </a:solidFill>
              </a:rPr>
              <a:t>15 May 2020, 11:00-13:15 (UTC-4)</a:t>
            </a:r>
            <a:endParaRPr lang="es-CL" dirty="0">
              <a:solidFill>
                <a:schemeClr val="accent5">
                  <a:lumMod val="75000"/>
                </a:schemeClr>
              </a:solidFill>
            </a:endParaRPr>
          </a:p>
        </p:txBody>
      </p:sp>
      <p:cxnSp>
        <p:nvCxnSpPr>
          <p:cNvPr id="14" name="Straight Connector 13">
            <a:extLst>
              <a:ext uri="{FF2B5EF4-FFF2-40B4-BE49-F238E27FC236}">
                <a16:creationId xmlns:a16="http://schemas.microsoft.com/office/drawing/2014/main" id="{B8F6E4F0-393D-46E4-ABFA-8BDBBBFA3667}"/>
              </a:ext>
            </a:extLst>
          </p:cNvPr>
          <p:cNvCxnSpPr>
            <a:cxnSpLocks/>
          </p:cNvCxnSpPr>
          <p:nvPr/>
        </p:nvCxnSpPr>
        <p:spPr>
          <a:xfrm>
            <a:off x="692332" y="3587934"/>
            <a:ext cx="1072025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5DE7364-0CCC-45DB-B205-33B5A0947EA3}"/>
              </a:ext>
            </a:extLst>
          </p:cNvPr>
          <p:cNvPicPr>
            <a:picLocks noChangeAspect="1"/>
          </p:cNvPicPr>
          <p:nvPr/>
        </p:nvPicPr>
        <p:blipFill rotWithShape="1">
          <a:blip r:embed="rId2"/>
          <a:srcRect l="75473" t="15605" b="9777"/>
          <a:stretch/>
        </p:blipFill>
        <p:spPr>
          <a:xfrm>
            <a:off x="9191281" y="4521852"/>
            <a:ext cx="2221305" cy="958079"/>
          </a:xfrm>
          <a:prstGeom prst="rect">
            <a:avLst/>
          </a:prstGeom>
        </p:spPr>
      </p:pic>
      <p:sp>
        <p:nvSpPr>
          <p:cNvPr id="6" name="TextBox 5">
            <a:extLst>
              <a:ext uri="{FF2B5EF4-FFF2-40B4-BE49-F238E27FC236}">
                <a16:creationId xmlns:a16="http://schemas.microsoft.com/office/drawing/2014/main" id="{DF3999C7-A07E-4E8B-941A-40558B6415C9}"/>
              </a:ext>
            </a:extLst>
          </p:cNvPr>
          <p:cNvSpPr txBox="1"/>
          <p:nvPr/>
        </p:nvSpPr>
        <p:spPr>
          <a:xfrm>
            <a:off x="2812868" y="2776828"/>
            <a:ext cx="7341325" cy="584775"/>
          </a:xfrm>
          <a:prstGeom prst="rect">
            <a:avLst/>
          </a:prstGeom>
          <a:noFill/>
        </p:spPr>
        <p:txBody>
          <a:bodyPr wrap="square" rtlCol="0">
            <a:spAutoFit/>
          </a:bodyPr>
          <a:lstStyle/>
          <a:p>
            <a:pPr algn="ctr"/>
            <a:r>
              <a:rPr lang="es-CL" sz="3200" dirty="0">
                <a:hlinkClick r:id="rId3"/>
              </a:rPr>
              <a:t>https://www.cepal.org/en/topics/covid-19</a:t>
            </a:r>
            <a:endParaRPr lang="es-CL" sz="3200" dirty="0"/>
          </a:p>
        </p:txBody>
      </p:sp>
      <p:pic>
        <p:nvPicPr>
          <p:cNvPr id="2" name="Imagen 1">
            <a:extLst>
              <a:ext uri="{FF2B5EF4-FFF2-40B4-BE49-F238E27FC236}">
                <a16:creationId xmlns:a16="http://schemas.microsoft.com/office/drawing/2014/main" id="{8353E85B-00DF-4117-B1B5-C2166A6E68EC}"/>
              </a:ext>
            </a:extLst>
          </p:cNvPr>
          <p:cNvPicPr>
            <a:picLocks noChangeAspect="1"/>
          </p:cNvPicPr>
          <p:nvPr/>
        </p:nvPicPr>
        <p:blipFill>
          <a:blip r:embed="rId4"/>
          <a:stretch>
            <a:fillRect/>
          </a:stretch>
        </p:blipFill>
        <p:spPr>
          <a:xfrm>
            <a:off x="1013920" y="4339972"/>
            <a:ext cx="1321837" cy="1321837"/>
          </a:xfrm>
          <a:prstGeom prst="rect">
            <a:avLst/>
          </a:prstGeom>
        </p:spPr>
      </p:pic>
    </p:spTree>
    <p:extLst>
      <p:ext uri="{BB962C8B-B14F-4D97-AF65-F5344CB8AC3E}">
        <p14:creationId xmlns:p14="http://schemas.microsoft.com/office/powerpoint/2010/main" val="293038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BB37D8-6E3C-4247-AD6F-38FB0D381DE1}"/>
              </a:ext>
            </a:extLst>
          </p:cNvPr>
          <p:cNvSpPr/>
          <p:nvPr/>
        </p:nvSpPr>
        <p:spPr>
          <a:xfrm>
            <a:off x="67990" y="712945"/>
            <a:ext cx="3580901" cy="6034235"/>
          </a:xfrm>
          <a:prstGeom prst="rect">
            <a:avLst/>
          </a:prstGeom>
          <a:solidFill>
            <a:srgbClr val="FE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14">
            <a:extLst>
              <a:ext uri="{FF2B5EF4-FFF2-40B4-BE49-F238E27FC236}">
                <a16:creationId xmlns:a16="http://schemas.microsoft.com/office/drawing/2014/main" id="{6593B991-820F-42B2-BD60-93B0DD190CAA}"/>
              </a:ext>
            </a:extLst>
          </p:cNvPr>
          <p:cNvSpPr txBox="1"/>
          <p:nvPr/>
        </p:nvSpPr>
        <p:spPr>
          <a:xfrm>
            <a:off x="67990" y="949718"/>
            <a:ext cx="3450273" cy="4893647"/>
          </a:xfrm>
          <a:prstGeom prst="rect">
            <a:avLst/>
          </a:prstGeom>
          <a:noFill/>
        </p:spPr>
        <p:txBody>
          <a:bodyPr wrap="square" rtlCol="0">
            <a:spAutoFit/>
          </a:bodyPr>
          <a:lstStyle/>
          <a:p>
            <a:r>
              <a:rPr lang="en-US" sz="2400" b="1" dirty="0">
                <a:solidFill>
                  <a:schemeClr val="accent1">
                    <a:lumMod val="75000"/>
                  </a:schemeClr>
                </a:solidFill>
              </a:rPr>
              <a:t>Information on actions at the country level to face COVID-19, classified into seven types of measures:</a:t>
            </a:r>
          </a:p>
          <a:p>
            <a:endParaRPr lang="en-US" sz="2400" b="1" dirty="0">
              <a:solidFill>
                <a:schemeClr val="accent1">
                  <a:lumMod val="75000"/>
                </a:schemeClr>
              </a:solidFill>
            </a:endParaRPr>
          </a:p>
          <a:p>
            <a:pPr marL="457200" indent="-457200">
              <a:buFont typeface="+mj-lt"/>
              <a:buAutoNum type="arabicPeriod"/>
            </a:pPr>
            <a:r>
              <a:rPr lang="en-US" sz="2400" b="1" dirty="0">
                <a:solidFill>
                  <a:schemeClr val="accent1">
                    <a:lumMod val="75000"/>
                  </a:schemeClr>
                </a:solidFill>
              </a:rPr>
              <a:t>Movements across and within countries</a:t>
            </a:r>
          </a:p>
          <a:p>
            <a:pPr marL="457200" indent="-457200">
              <a:buFont typeface="+mj-lt"/>
              <a:buAutoNum type="arabicPeriod"/>
            </a:pPr>
            <a:r>
              <a:rPr lang="en-US" sz="2400" b="1" dirty="0">
                <a:solidFill>
                  <a:schemeClr val="accent1">
                    <a:lumMod val="75000"/>
                  </a:schemeClr>
                </a:solidFill>
              </a:rPr>
              <a:t>Health</a:t>
            </a:r>
          </a:p>
          <a:p>
            <a:pPr marL="457200" indent="-457200">
              <a:buFont typeface="+mj-lt"/>
              <a:buAutoNum type="arabicPeriod"/>
            </a:pPr>
            <a:r>
              <a:rPr lang="en-US" sz="2400" b="1" dirty="0">
                <a:solidFill>
                  <a:schemeClr val="accent1">
                    <a:lumMod val="75000"/>
                  </a:schemeClr>
                </a:solidFill>
              </a:rPr>
              <a:t>Economy</a:t>
            </a:r>
          </a:p>
          <a:p>
            <a:pPr marL="457200" indent="-457200">
              <a:buFont typeface="+mj-lt"/>
              <a:buAutoNum type="arabicPeriod"/>
            </a:pPr>
            <a:r>
              <a:rPr lang="en-US" sz="2400" b="1" dirty="0">
                <a:solidFill>
                  <a:schemeClr val="accent1">
                    <a:lumMod val="75000"/>
                  </a:schemeClr>
                </a:solidFill>
              </a:rPr>
              <a:t>Labour</a:t>
            </a:r>
          </a:p>
          <a:p>
            <a:pPr marL="457200" indent="-457200">
              <a:buFont typeface="+mj-lt"/>
              <a:buAutoNum type="arabicPeriod"/>
            </a:pPr>
            <a:r>
              <a:rPr lang="en-US" sz="2400" b="1" dirty="0">
                <a:solidFill>
                  <a:schemeClr val="accent1">
                    <a:lumMod val="75000"/>
                  </a:schemeClr>
                </a:solidFill>
              </a:rPr>
              <a:t>Social protection</a:t>
            </a:r>
          </a:p>
          <a:p>
            <a:pPr marL="457200" indent="-457200">
              <a:buFont typeface="+mj-lt"/>
              <a:buAutoNum type="arabicPeriod"/>
            </a:pPr>
            <a:r>
              <a:rPr lang="en-US" sz="2400" b="1" dirty="0">
                <a:solidFill>
                  <a:schemeClr val="accent1">
                    <a:lumMod val="75000"/>
                  </a:schemeClr>
                </a:solidFill>
              </a:rPr>
              <a:t>Education</a:t>
            </a:r>
          </a:p>
          <a:p>
            <a:pPr marL="457200" indent="-457200">
              <a:buFont typeface="+mj-lt"/>
              <a:buAutoNum type="arabicPeriod"/>
            </a:pPr>
            <a:r>
              <a:rPr lang="en-US" sz="2400" b="1" dirty="0">
                <a:solidFill>
                  <a:schemeClr val="accent1">
                    <a:lumMod val="75000"/>
                  </a:schemeClr>
                </a:solidFill>
              </a:rPr>
              <a:t>Gender</a:t>
            </a:r>
          </a:p>
        </p:txBody>
      </p:sp>
      <p:pic>
        <p:nvPicPr>
          <p:cNvPr id="11" name="Imagen 1">
            <a:extLst>
              <a:ext uri="{FF2B5EF4-FFF2-40B4-BE49-F238E27FC236}">
                <a16:creationId xmlns:a16="http://schemas.microsoft.com/office/drawing/2014/main" id="{EF2869C3-E4B8-4A84-B935-6A7339128A9E}"/>
              </a:ext>
            </a:extLst>
          </p:cNvPr>
          <p:cNvPicPr>
            <a:picLocks noChangeAspect="1"/>
          </p:cNvPicPr>
          <p:nvPr/>
        </p:nvPicPr>
        <p:blipFill>
          <a:blip r:embed="rId4"/>
          <a:stretch>
            <a:fillRect/>
          </a:stretch>
        </p:blipFill>
        <p:spPr>
          <a:xfrm>
            <a:off x="3744687" y="712945"/>
            <a:ext cx="8447314" cy="6027815"/>
          </a:xfrm>
          <a:prstGeom prst="rect">
            <a:avLst/>
          </a:prstGeom>
        </p:spPr>
      </p:pic>
    </p:spTree>
    <p:extLst>
      <p:ext uri="{BB962C8B-B14F-4D97-AF65-F5344CB8AC3E}">
        <p14:creationId xmlns:p14="http://schemas.microsoft.com/office/powerpoint/2010/main" val="242418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2">
            <a:extLst>
              <a:ext uri="{FF2B5EF4-FFF2-40B4-BE49-F238E27FC236}">
                <a16:creationId xmlns:a16="http://schemas.microsoft.com/office/drawing/2014/main" id="{209676A5-1DE3-4C3C-9F13-6950F76E14F0}"/>
              </a:ext>
            </a:extLst>
          </p:cNvPr>
          <p:cNvPicPr>
            <a:picLocks noChangeAspect="1"/>
          </p:cNvPicPr>
          <p:nvPr/>
        </p:nvPicPr>
        <p:blipFill>
          <a:blip r:embed="rId2"/>
          <a:stretch>
            <a:fillRect/>
          </a:stretch>
        </p:blipFill>
        <p:spPr>
          <a:xfrm>
            <a:off x="3763178" y="727578"/>
            <a:ext cx="8385278" cy="6013182"/>
          </a:xfrm>
          <a:prstGeom prst="rect">
            <a:avLst/>
          </a:prstGeom>
        </p:spPr>
      </p:pic>
      <p:sp>
        <p:nvSpPr>
          <p:cNvPr id="10" name="Rectangle 9">
            <a:extLst>
              <a:ext uri="{FF2B5EF4-FFF2-40B4-BE49-F238E27FC236}">
                <a16:creationId xmlns:a16="http://schemas.microsoft.com/office/drawing/2014/main" id="{4CBB37D8-6E3C-4247-AD6F-38FB0D381DE1}"/>
              </a:ext>
            </a:extLst>
          </p:cNvPr>
          <p:cNvSpPr/>
          <p:nvPr/>
        </p:nvSpPr>
        <p:spPr>
          <a:xfrm>
            <a:off x="67990" y="712945"/>
            <a:ext cx="3580901" cy="6034235"/>
          </a:xfrm>
          <a:prstGeom prst="rect">
            <a:avLst/>
          </a:prstGeom>
          <a:solidFill>
            <a:srgbClr val="FE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14">
            <a:extLst>
              <a:ext uri="{FF2B5EF4-FFF2-40B4-BE49-F238E27FC236}">
                <a16:creationId xmlns:a16="http://schemas.microsoft.com/office/drawing/2014/main" id="{6593B991-820F-42B2-BD60-93B0DD190CAA}"/>
              </a:ext>
            </a:extLst>
          </p:cNvPr>
          <p:cNvSpPr txBox="1"/>
          <p:nvPr/>
        </p:nvSpPr>
        <p:spPr>
          <a:xfrm>
            <a:off x="67990" y="949718"/>
            <a:ext cx="3450273" cy="1569660"/>
          </a:xfrm>
          <a:prstGeom prst="rect">
            <a:avLst/>
          </a:prstGeom>
          <a:noFill/>
        </p:spPr>
        <p:txBody>
          <a:bodyPr wrap="square" rtlCol="0">
            <a:spAutoFit/>
          </a:bodyPr>
          <a:lstStyle/>
          <a:p>
            <a:r>
              <a:rPr lang="en-US" sz="2400" b="1" dirty="0">
                <a:solidFill>
                  <a:schemeClr val="accent1">
                    <a:lumMod val="75000"/>
                  </a:schemeClr>
                </a:solidFill>
              </a:rPr>
              <a:t>The information is accessible by country through an interactive map</a:t>
            </a:r>
          </a:p>
        </p:txBody>
      </p:sp>
      <p:sp>
        <p:nvSpPr>
          <p:cNvPr id="11" name="TextBox 14">
            <a:extLst>
              <a:ext uri="{FF2B5EF4-FFF2-40B4-BE49-F238E27FC236}">
                <a16:creationId xmlns:a16="http://schemas.microsoft.com/office/drawing/2014/main" id="{6ABCDED0-2C55-44F7-892C-28F3349607CE}"/>
              </a:ext>
            </a:extLst>
          </p:cNvPr>
          <p:cNvSpPr txBox="1"/>
          <p:nvPr/>
        </p:nvSpPr>
        <p:spPr>
          <a:xfrm>
            <a:off x="7990652" y="3575111"/>
            <a:ext cx="778880" cy="369332"/>
          </a:xfrm>
          <a:prstGeom prst="rect">
            <a:avLst/>
          </a:prstGeom>
          <a:solidFill>
            <a:schemeClr val="bg1"/>
          </a:solidFill>
        </p:spPr>
        <p:txBody>
          <a:bodyPr wrap="square" rtlCol="0">
            <a:spAutoFit/>
          </a:bodyPr>
          <a:lstStyle/>
          <a:p>
            <a:r>
              <a:rPr lang="en-US" sz="900" u="sng" dirty="0">
                <a:solidFill>
                  <a:schemeClr val="accent1">
                    <a:lumMod val="75000"/>
                  </a:schemeClr>
                </a:solidFill>
              </a:rPr>
              <a:t>More information</a:t>
            </a:r>
          </a:p>
        </p:txBody>
      </p:sp>
      <p:sp>
        <p:nvSpPr>
          <p:cNvPr id="2" name="Rectangle: Rounded Corners 1">
            <a:extLst>
              <a:ext uri="{FF2B5EF4-FFF2-40B4-BE49-F238E27FC236}">
                <a16:creationId xmlns:a16="http://schemas.microsoft.com/office/drawing/2014/main" id="{5DDE492C-ABA2-4CEE-B4D3-998A1E63FEA1}"/>
              </a:ext>
            </a:extLst>
          </p:cNvPr>
          <p:cNvSpPr/>
          <p:nvPr/>
        </p:nvSpPr>
        <p:spPr>
          <a:xfrm>
            <a:off x="8029303" y="3605349"/>
            <a:ext cx="740228" cy="3396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88009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0BDE7B-2E33-4F97-A5B0-173A8A35FAA0}"/>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6" name="Picture 5">
            <a:extLst>
              <a:ext uri="{FF2B5EF4-FFF2-40B4-BE49-F238E27FC236}">
                <a16:creationId xmlns:a16="http://schemas.microsoft.com/office/drawing/2014/main" id="{9FA453A0-80B6-4C0C-8268-A3FE2F76DE0E}"/>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7" name="Straight Connector 6">
            <a:extLst>
              <a:ext uri="{FF2B5EF4-FFF2-40B4-BE49-F238E27FC236}">
                <a16:creationId xmlns:a16="http://schemas.microsoft.com/office/drawing/2014/main" id="{7C3B45DA-36C3-401F-8522-B50FDEF331C7}"/>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1B352AA-AB40-47DF-9499-A01B08FDFB9D}"/>
              </a:ext>
            </a:extLst>
          </p:cNvPr>
          <p:cNvSpPr txBox="1"/>
          <p:nvPr/>
        </p:nvSpPr>
        <p:spPr>
          <a:xfrm>
            <a:off x="0" y="626679"/>
            <a:ext cx="4998720" cy="584775"/>
          </a:xfrm>
          <a:prstGeom prst="rect">
            <a:avLst/>
          </a:prstGeom>
          <a:noFill/>
        </p:spPr>
        <p:txBody>
          <a:bodyPr wrap="square" rtlCol="0">
            <a:spAutoFit/>
          </a:bodyPr>
          <a:lstStyle/>
          <a:p>
            <a:pPr>
              <a:spcBef>
                <a:spcPts val="600"/>
              </a:spcBef>
            </a:pPr>
            <a:r>
              <a:rPr lang="en-US" sz="3200" b="1" dirty="0">
                <a:solidFill>
                  <a:srgbClr val="00B0F0"/>
                </a:solidFill>
              </a:rPr>
              <a:t>Country reports: </a:t>
            </a:r>
            <a:r>
              <a:rPr lang="en-US" sz="3200" dirty="0">
                <a:solidFill>
                  <a:srgbClr val="00B0F0"/>
                </a:solidFill>
              </a:rPr>
              <a:t>Colombia</a:t>
            </a:r>
          </a:p>
        </p:txBody>
      </p:sp>
      <p:pic>
        <p:nvPicPr>
          <p:cNvPr id="4" name="Picture 3">
            <a:extLst>
              <a:ext uri="{FF2B5EF4-FFF2-40B4-BE49-F238E27FC236}">
                <a16:creationId xmlns:a16="http://schemas.microsoft.com/office/drawing/2014/main" id="{22F9468D-897E-482A-8CF2-5E8EE2D84EED}"/>
              </a:ext>
            </a:extLst>
          </p:cNvPr>
          <p:cNvPicPr>
            <a:picLocks noChangeAspect="1"/>
          </p:cNvPicPr>
          <p:nvPr/>
        </p:nvPicPr>
        <p:blipFill>
          <a:blip r:embed="rId4"/>
          <a:stretch>
            <a:fillRect/>
          </a:stretch>
        </p:blipFill>
        <p:spPr>
          <a:xfrm>
            <a:off x="101060" y="1438864"/>
            <a:ext cx="11953097" cy="5127394"/>
          </a:xfrm>
          <a:prstGeom prst="rect">
            <a:avLst/>
          </a:prstGeom>
        </p:spPr>
      </p:pic>
    </p:spTree>
    <p:extLst>
      <p:ext uri="{BB962C8B-B14F-4D97-AF65-F5344CB8AC3E}">
        <p14:creationId xmlns:p14="http://schemas.microsoft.com/office/powerpoint/2010/main" val="57342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1C6D95-CD14-45E2-9FE9-3A1741B66E08}"/>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421C7D2D-3F0E-4BAF-A15C-4FFF0E669543}"/>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1A3DA3C1-D027-411F-B5E1-45ED6AD4757F}"/>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73C6E65-BDAF-4388-9F41-9B823644CEFE}"/>
              </a:ext>
            </a:extLst>
          </p:cNvPr>
          <p:cNvPicPr>
            <a:picLocks noChangeAspect="1"/>
          </p:cNvPicPr>
          <p:nvPr/>
        </p:nvPicPr>
        <p:blipFill rotWithShape="1">
          <a:blip r:embed="rId4"/>
          <a:srcRect t="12328" b="9360"/>
          <a:stretch/>
        </p:blipFill>
        <p:spPr>
          <a:xfrm>
            <a:off x="207665" y="1128422"/>
            <a:ext cx="11627282" cy="5725887"/>
          </a:xfrm>
          <a:prstGeom prst="rect">
            <a:avLst/>
          </a:prstGeom>
        </p:spPr>
      </p:pic>
      <p:sp>
        <p:nvSpPr>
          <p:cNvPr id="11" name="TextBox 10">
            <a:extLst>
              <a:ext uri="{FF2B5EF4-FFF2-40B4-BE49-F238E27FC236}">
                <a16:creationId xmlns:a16="http://schemas.microsoft.com/office/drawing/2014/main" id="{EDE5357B-E13C-4968-9DA2-6E852603ADDF}"/>
              </a:ext>
            </a:extLst>
          </p:cNvPr>
          <p:cNvSpPr txBox="1"/>
          <p:nvPr/>
        </p:nvSpPr>
        <p:spPr>
          <a:xfrm>
            <a:off x="0" y="626679"/>
            <a:ext cx="4998720" cy="584775"/>
          </a:xfrm>
          <a:prstGeom prst="rect">
            <a:avLst/>
          </a:prstGeom>
          <a:noFill/>
        </p:spPr>
        <p:txBody>
          <a:bodyPr wrap="square" rtlCol="0">
            <a:spAutoFit/>
          </a:bodyPr>
          <a:lstStyle/>
          <a:p>
            <a:pPr>
              <a:spcBef>
                <a:spcPts val="600"/>
              </a:spcBef>
            </a:pPr>
            <a:r>
              <a:rPr lang="en-US" sz="3200" b="1" dirty="0">
                <a:solidFill>
                  <a:srgbClr val="00B0F0"/>
                </a:solidFill>
              </a:rPr>
              <a:t>Country reports: </a:t>
            </a:r>
            <a:r>
              <a:rPr lang="en-US" sz="3200" dirty="0">
                <a:solidFill>
                  <a:srgbClr val="00B0F0"/>
                </a:solidFill>
              </a:rPr>
              <a:t>Colombia</a:t>
            </a:r>
          </a:p>
        </p:txBody>
      </p:sp>
    </p:spTree>
    <p:extLst>
      <p:ext uri="{BB962C8B-B14F-4D97-AF65-F5344CB8AC3E}">
        <p14:creationId xmlns:p14="http://schemas.microsoft.com/office/powerpoint/2010/main" val="168900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1C6D95-CD14-45E2-9FE9-3A1741B66E08}"/>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421C7D2D-3F0E-4BAF-A15C-4FFF0E669543}"/>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1A3DA3C1-D027-411F-B5E1-45ED6AD4757F}"/>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E5357B-E13C-4968-9DA2-6E852603ADDF}"/>
              </a:ext>
            </a:extLst>
          </p:cNvPr>
          <p:cNvSpPr txBox="1"/>
          <p:nvPr/>
        </p:nvSpPr>
        <p:spPr>
          <a:xfrm>
            <a:off x="0" y="626679"/>
            <a:ext cx="4998720" cy="584775"/>
          </a:xfrm>
          <a:prstGeom prst="rect">
            <a:avLst/>
          </a:prstGeom>
          <a:noFill/>
        </p:spPr>
        <p:txBody>
          <a:bodyPr wrap="square" rtlCol="0">
            <a:spAutoFit/>
          </a:bodyPr>
          <a:lstStyle/>
          <a:p>
            <a:pPr>
              <a:spcBef>
                <a:spcPts val="600"/>
              </a:spcBef>
            </a:pPr>
            <a:r>
              <a:rPr lang="en-US" sz="3200" b="1" dirty="0">
                <a:solidFill>
                  <a:srgbClr val="00B0F0"/>
                </a:solidFill>
              </a:rPr>
              <a:t>Regional charts</a:t>
            </a:r>
            <a:endParaRPr lang="en-US" sz="3200" dirty="0">
              <a:solidFill>
                <a:srgbClr val="00B0F0"/>
              </a:solidFill>
            </a:endParaRPr>
          </a:p>
        </p:txBody>
      </p:sp>
      <p:graphicFrame>
        <p:nvGraphicFramePr>
          <p:cNvPr id="10" name="Chart 9">
            <a:extLst>
              <a:ext uri="{FF2B5EF4-FFF2-40B4-BE49-F238E27FC236}">
                <a16:creationId xmlns:a16="http://schemas.microsoft.com/office/drawing/2014/main" id="{ADCE4E15-8222-4C91-BE82-28F06C7CE9C6}"/>
              </a:ext>
            </a:extLst>
          </p:cNvPr>
          <p:cNvGraphicFramePr>
            <a:graphicFrameLocks/>
          </p:cNvGraphicFramePr>
          <p:nvPr>
            <p:extLst>
              <p:ext uri="{D42A27DB-BD31-4B8C-83A1-F6EECF244321}">
                <p14:modId xmlns:p14="http://schemas.microsoft.com/office/powerpoint/2010/main" val="4176200112"/>
              </p:ext>
            </p:extLst>
          </p:nvPr>
        </p:nvGraphicFramePr>
        <p:xfrm>
          <a:off x="78377" y="1271592"/>
          <a:ext cx="11930733" cy="556913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5CAD0FA-2ECF-491E-9FA1-5053A4D72D3D}"/>
              </a:ext>
            </a:extLst>
          </p:cNvPr>
          <p:cNvSpPr txBox="1"/>
          <p:nvPr/>
        </p:nvSpPr>
        <p:spPr>
          <a:xfrm>
            <a:off x="300309" y="1037670"/>
            <a:ext cx="11753848" cy="338554"/>
          </a:xfrm>
          <a:prstGeom prst="rect">
            <a:avLst/>
          </a:prstGeom>
          <a:noFill/>
        </p:spPr>
        <p:txBody>
          <a:bodyPr wrap="square" rtlCol="0">
            <a:spAutoFit/>
          </a:bodyPr>
          <a:lstStyle/>
          <a:p>
            <a:pPr algn="ctr"/>
            <a:r>
              <a:rPr lang="en-US" sz="1600" b="1" dirty="0">
                <a:solidFill>
                  <a:schemeClr val="accent1">
                    <a:lumMod val="50000"/>
                  </a:schemeClr>
                </a:solidFill>
              </a:rPr>
              <a:t>Proportion of countries implementing the measure (of a total of 31 countries of Latin America  and the Caribbean)</a:t>
            </a:r>
            <a:endParaRPr lang="es-CL" sz="1600" dirty="0">
              <a:solidFill>
                <a:schemeClr val="accent1">
                  <a:lumMod val="50000"/>
                </a:schemeClr>
              </a:solidFill>
            </a:endParaRPr>
          </a:p>
        </p:txBody>
      </p:sp>
    </p:spTree>
    <p:extLst>
      <p:ext uri="{BB962C8B-B14F-4D97-AF65-F5344CB8AC3E}">
        <p14:creationId xmlns:p14="http://schemas.microsoft.com/office/powerpoint/2010/main" val="259544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1C6D95-CD14-45E2-9FE9-3A1741B66E08}"/>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421C7D2D-3F0E-4BAF-A15C-4FFF0E669543}"/>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1A3DA3C1-D027-411F-B5E1-45ED6AD4757F}"/>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E5357B-E13C-4968-9DA2-6E852603ADDF}"/>
              </a:ext>
            </a:extLst>
          </p:cNvPr>
          <p:cNvSpPr txBox="1"/>
          <p:nvPr/>
        </p:nvSpPr>
        <p:spPr>
          <a:xfrm>
            <a:off x="0" y="626679"/>
            <a:ext cx="4998720" cy="584775"/>
          </a:xfrm>
          <a:prstGeom prst="rect">
            <a:avLst/>
          </a:prstGeom>
          <a:noFill/>
        </p:spPr>
        <p:txBody>
          <a:bodyPr wrap="square" rtlCol="0">
            <a:spAutoFit/>
          </a:bodyPr>
          <a:lstStyle/>
          <a:p>
            <a:pPr>
              <a:spcBef>
                <a:spcPts val="600"/>
              </a:spcBef>
            </a:pPr>
            <a:r>
              <a:rPr lang="en-US" sz="3200" b="1" dirty="0">
                <a:solidFill>
                  <a:srgbClr val="00B0F0"/>
                </a:solidFill>
              </a:rPr>
              <a:t>Regional charts</a:t>
            </a:r>
            <a:endParaRPr lang="en-US" sz="3200" dirty="0">
              <a:solidFill>
                <a:srgbClr val="00B0F0"/>
              </a:solidFill>
            </a:endParaRPr>
          </a:p>
        </p:txBody>
      </p:sp>
      <p:sp>
        <p:nvSpPr>
          <p:cNvPr id="12" name="TextBox 11">
            <a:extLst>
              <a:ext uri="{FF2B5EF4-FFF2-40B4-BE49-F238E27FC236}">
                <a16:creationId xmlns:a16="http://schemas.microsoft.com/office/drawing/2014/main" id="{65CAD0FA-2ECF-491E-9FA1-5053A4D72D3D}"/>
              </a:ext>
            </a:extLst>
          </p:cNvPr>
          <p:cNvSpPr txBox="1"/>
          <p:nvPr/>
        </p:nvSpPr>
        <p:spPr>
          <a:xfrm>
            <a:off x="300309" y="1037670"/>
            <a:ext cx="11753848" cy="338554"/>
          </a:xfrm>
          <a:prstGeom prst="rect">
            <a:avLst/>
          </a:prstGeom>
          <a:noFill/>
        </p:spPr>
        <p:txBody>
          <a:bodyPr wrap="square" rtlCol="0">
            <a:spAutoFit/>
          </a:bodyPr>
          <a:lstStyle/>
          <a:p>
            <a:pPr algn="ctr"/>
            <a:r>
              <a:rPr lang="en-US" sz="1600" b="1" dirty="0">
                <a:solidFill>
                  <a:schemeClr val="accent1">
                    <a:lumMod val="75000"/>
                  </a:schemeClr>
                </a:solidFill>
              </a:rPr>
              <a:t>Number of national actions by week (31 countries of Latin America and the Caribbean, updated to 22 April 2020)</a:t>
            </a:r>
            <a:endParaRPr lang="es-CL" sz="1600" dirty="0">
              <a:solidFill>
                <a:schemeClr val="accent1">
                  <a:lumMod val="75000"/>
                </a:schemeClr>
              </a:solidFill>
            </a:endParaRPr>
          </a:p>
        </p:txBody>
      </p:sp>
      <p:pic>
        <p:nvPicPr>
          <p:cNvPr id="13" name="Picture 12">
            <a:extLst>
              <a:ext uri="{FF2B5EF4-FFF2-40B4-BE49-F238E27FC236}">
                <a16:creationId xmlns:a16="http://schemas.microsoft.com/office/drawing/2014/main" id="{6DF2641C-4806-40B9-9DC5-9B06DD18928D}"/>
              </a:ext>
            </a:extLst>
          </p:cNvPr>
          <p:cNvPicPr>
            <a:picLocks noChangeAspect="1"/>
          </p:cNvPicPr>
          <p:nvPr/>
        </p:nvPicPr>
        <p:blipFill>
          <a:blip r:embed="rId3"/>
          <a:stretch>
            <a:fillRect/>
          </a:stretch>
        </p:blipFill>
        <p:spPr>
          <a:xfrm>
            <a:off x="2182245" y="1316569"/>
            <a:ext cx="7827509" cy="5477602"/>
          </a:xfrm>
          <a:prstGeom prst="rect">
            <a:avLst/>
          </a:prstGeom>
        </p:spPr>
      </p:pic>
    </p:spTree>
    <p:extLst>
      <p:ext uri="{BB962C8B-B14F-4D97-AF65-F5344CB8AC3E}">
        <p14:creationId xmlns:p14="http://schemas.microsoft.com/office/powerpoint/2010/main" val="213030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132258" y="662053"/>
            <a:ext cx="6503673" cy="584775"/>
          </a:xfrm>
          <a:prstGeom prst="rect">
            <a:avLst/>
          </a:prstGeom>
          <a:noFill/>
        </p:spPr>
        <p:txBody>
          <a:bodyPr wrap="square" rtlCol="0">
            <a:spAutoFit/>
          </a:bodyPr>
          <a:lstStyle/>
          <a:p>
            <a:pPr>
              <a:spcBef>
                <a:spcPts val="600"/>
              </a:spcBef>
            </a:pPr>
            <a:r>
              <a:rPr lang="en-US" sz="3200" b="1" dirty="0">
                <a:solidFill>
                  <a:srgbClr val="00B0F0"/>
                </a:solidFill>
              </a:rPr>
              <a:t>Thematic Reports:</a:t>
            </a:r>
          </a:p>
        </p:txBody>
      </p:sp>
      <p:sp>
        <p:nvSpPr>
          <p:cNvPr id="7" name="TextBox 6">
            <a:extLst>
              <a:ext uri="{FF2B5EF4-FFF2-40B4-BE49-F238E27FC236}">
                <a16:creationId xmlns:a16="http://schemas.microsoft.com/office/drawing/2014/main" id="{D2B7C940-63FA-453D-AFF3-9959836FFCF7}"/>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3308BBDB-C33D-4A4D-844E-4579BC99107D}"/>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765629D-2B30-4DDE-B058-F58169C651D3}"/>
              </a:ext>
            </a:extLst>
          </p:cNvPr>
          <p:cNvPicPr>
            <a:picLocks noChangeAspect="1"/>
          </p:cNvPicPr>
          <p:nvPr/>
        </p:nvPicPr>
        <p:blipFill rotWithShape="1">
          <a:blip r:embed="rId4"/>
          <a:srcRect r="9733" b="64924"/>
          <a:stretch/>
        </p:blipFill>
        <p:spPr>
          <a:xfrm>
            <a:off x="6176641" y="1679390"/>
            <a:ext cx="5669172" cy="1127143"/>
          </a:xfrm>
          <a:prstGeom prst="rect">
            <a:avLst/>
          </a:prstGeom>
          <a:ln>
            <a:solidFill>
              <a:schemeClr val="bg2">
                <a:lumMod val="50000"/>
              </a:schemeClr>
            </a:solidFill>
          </a:ln>
        </p:spPr>
      </p:pic>
      <p:pic>
        <p:nvPicPr>
          <p:cNvPr id="11" name="Picture 10">
            <a:extLst>
              <a:ext uri="{FF2B5EF4-FFF2-40B4-BE49-F238E27FC236}">
                <a16:creationId xmlns:a16="http://schemas.microsoft.com/office/drawing/2014/main" id="{047CD141-B513-421B-8ACB-02E8971B1407}"/>
              </a:ext>
            </a:extLst>
          </p:cNvPr>
          <p:cNvPicPr>
            <a:picLocks noChangeAspect="1"/>
          </p:cNvPicPr>
          <p:nvPr/>
        </p:nvPicPr>
        <p:blipFill rotWithShape="1">
          <a:blip r:embed="rId5"/>
          <a:srcRect r="23096" b="54390"/>
          <a:stretch/>
        </p:blipFill>
        <p:spPr>
          <a:xfrm>
            <a:off x="261753" y="4782986"/>
            <a:ext cx="5669172" cy="1127143"/>
          </a:xfrm>
          <a:prstGeom prst="rect">
            <a:avLst/>
          </a:prstGeom>
          <a:solidFill>
            <a:schemeClr val="bg1"/>
          </a:solidFill>
          <a:ln>
            <a:solidFill>
              <a:schemeClr val="bg2">
                <a:lumMod val="50000"/>
              </a:schemeClr>
            </a:solidFill>
          </a:ln>
        </p:spPr>
      </p:pic>
      <p:pic>
        <p:nvPicPr>
          <p:cNvPr id="12" name="Picture 11">
            <a:extLst>
              <a:ext uri="{FF2B5EF4-FFF2-40B4-BE49-F238E27FC236}">
                <a16:creationId xmlns:a16="http://schemas.microsoft.com/office/drawing/2014/main" id="{F086B81E-6D10-4C6B-A657-E41DF32B03CF}"/>
              </a:ext>
            </a:extLst>
          </p:cNvPr>
          <p:cNvPicPr>
            <a:picLocks noChangeAspect="1"/>
          </p:cNvPicPr>
          <p:nvPr/>
        </p:nvPicPr>
        <p:blipFill rotWithShape="1">
          <a:blip r:embed="rId6"/>
          <a:srcRect r="9733" b="56606"/>
          <a:stretch/>
        </p:blipFill>
        <p:spPr>
          <a:xfrm>
            <a:off x="261751" y="1679390"/>
            <a:ext cx="5669174" cy="1127143"/>
          </a:xfrm>
          <a:prstGeom prst="rect">
            <a:avLst/>
          </a:prstGeom>
          <a:solidFill>
            <a:schemeClr val="bg1"/>
          </a:solidFill>
          <a:ln>
            <a:solidFill>
              <a:schemeClr val="bg2">
                <a:lumMod val="50000"/>
              </a:schemeClr>
            </a:solidFill>
          </a:ln>
        </p:spPr>
      </p:pic>
      <p:pic>
        <p:nvPicPr>
          <p:cNvPr id="13" name="Picture 12">
            <a:extLst>
              <a:ext uri="{FF2B5EF4-FFF2-40B4-BE49-F238E27FC236}">
                <a16:creationId xmlns:a16="http://schemas.microsoft.com/office/drawing/2014/main" id="{375C5FBF-38D0-4ED6-9A86-E100F179DE03}"/>
              </a:ext>
            </a:extLst>
          </p:cNvPr>
          <p:cNvPicPr>
            <a:picLocks noChangeAspect="1"/>
          </p:cNvPicPr>
          <p:nvPr/>
        </p:nvPicPr>
        <p:blipFill rotWithShape="1">
          <a:blip r:embed="rId7"/>
          <a:srcRect r="9733" b="54527"/>
          <a:stretch/>
        </p:blipFill>
        <p:spPr>
          <a:xfrm>
            <a:off x="6176641" y="4782986"/>
            <a:ext cx="5669172" cy="1127143"/>
          </a:xfrm>
          <a:prstGeom prst="rect">
            <a:avLst/>
          </a:prstGeom>
          <a:solidFill>
            <a:schemeClr val="bg1"/>
          </a:solidFill>
          <a:ln>
            <a:solidFill>
              <a:schemeClr val="bg2">
                <a:lumMod val="50000"/>
              </a:schemeClr>
            </a:solidFill>
          </a:ln>
        </p:spPr>
      </p:pic>
      <p:pic>
        <p:nvPicPr>
          <p:cNvPr id="14" name="Picture 13">
            <a:extLst>
              <a:ext uri="{FF2B5EF4-FFF2-40B4-BE49-F238E27FC236}">
                <a16:creationId xmlns:a16="http://schemas.microsoft.com/office/drawing/2014/main" id="{0160CC7E-4E99-4757-A4B7-9FE20CC318EF}"/>
              </a:ext>
            </a:extLst>
          </p:cNvPr>
          <p:cNvPicPr>
            <a:picLocks noChangeAspect="1"/>
          </p:cNvPicPr>
          <p:nvPr/>
        </p:nvPicPr>
        <p:blipFill rotWithShape="1">
          <a:blip r:embed="rId8"/>
          <a:srcRect r="9733"/>
          <a:stretch/>
        </p:blipFill>
        <p:spPr>
          <a:xfrm>
            <a:off x="261753" y="3234451"/>
            <a:ext cx="5669172" cy="1120618"/>
          </a:xfrm>
          <a:prstGeom prst="rect">
            <a:avLst/>
          </a:prstGeom>
          <a:ln>
            <a:solidFill>
              <a:schemeClr val="bg2">
                <a:lumMod val="50000"/>
              </a:schemeClr>
            </a:solidFill>
          </a:ln>
        </p:spPr>
      </p:pic>
      <p:pic>
        <p:nvPicPr>
          <p:cNvPr id="15" name="Picture 14">
            <a:extLst>
              <a:ext uri="{FF2B5EF4-FFF2-40B4-BE49-F238E27FC236}">
                <a16:creationId xmlns:a16="http://schemas.microsoft.com/office/drawing/2014/main" id="{ABDB8BBD-BE42-47A0-9357-2B30DDF52C0D}"/>
              </a:ext>
            </a:extLst>
          </p:cNvPr>
          <p:cNvPicPr>
            <a:picLocks noChangeAspect="1"/>
          </p:cNvPicPr>
          <p:nvPr/>
        </p:nvPicPr>
        <p:blipFill rotWithShape="1">
          <a:blip r:embed="rId9"/>
          <a:srcRect t="1" r="9733" b="-15268"/>
          <a:stretch/>
        </p:blipFill>
        <p:spPr>
          <a:xfrm>
            <a:off x="6176641" y="3234451"/>
            <a:ext cx="5669174" cy="1120618"/>
          </a:xfrm>
          <a:prstGeom prst="rect">
            <a:avLst/>
          </a:prstGeom>
          <a:ln>
            <a:solidFill>
              <a:schemeClr val="bg2">
                <a:lumMod val="50000"/>
              </a:schemeClr>
            </a:solidFill>
          </a:ln>
        </p:spPr>
      </p:pic>
    </p:spTree>
    <p:extLst>
      <p:ext uri="{BB962C8B-B14F-4D97-AF65-F5344CB8AC3E}">
        <p14:creationId xmlns:p14="http://schemas.microsoft.com/office/powerpoint/2010/main" val="173690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132258" y="662053"/>
            <a:ext cx="11178546" cy="584775"/>
          </a:xfrm>
          <a:prstGeom prst="rect">
            <a:avLst/>
          </a:prstGeom>
          <a:noFill/>
        </p:spPr>
        <p:txBody>
          <a:bodyPr wrap="square" rtlCol="0">
            <a:spAutoFit/>
          </a:bodyPr>
          <a:lstStyle/>
          <a:p>
            <a:pPr>
              <a:spcBef>
                <a:spcPts val="600"/>
              </a:spcBef>
            </a:pPr>
            <a:r>
              <a:rPr lang="en-US" sz="3200" b="1" dirty="0">
                <a:solidFill>
                  <a:srgbClr val="00B0F0"/>
                </a:solidFill>
              </a:rPr>
              <a:t>Thematic Reports: C. Economy </a:t>
            </a:r>
          </a:p>
        </p:txBody>
      </p:sp>
      <p:sp>
        <p:nvSpPr>
          <p:cNvPr id="7" name="TextBox 6">
            <a:extLst>
              <a:ext uri="{FF2B5EF4-FFF2-40B4-BE49-F238E27FC236}">
                <a16:creationId xmlns:a16="http://schemas.microsoft.com/office/drawing/2014/main" id="{D2B7C940-63FA-453D-AFF3-9959836FFCF7}"/>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3308BBDB-C33D-4A4D-844E-4579BC99107D}"/>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67C185-CC99-4F6D-8EB9-8C6564B37783}"/>
              </a:ext>
            </a:extLst>
          </p:cNvPr>
          <p:cNvSpPr txBox="1"/>
          <p:nvPr/>
        </p:nvSpPr>
        <p:spPr>
          <a:xfrm>
            <a:off x="6811596" y="745282"/>
            <a:ext cx="5268687" cy="461665"/>
          </a:xfrm>
          <a:prstGeom prst="rect">
            <a:avLst/>
          </a:prstGeom>
          <a:noFill/>
        </p:spPr>
        <p:txBody>
          <a:bodyPr wrap="square" rtlCol="0">
            <a:spAutoFit/>
          </a:bodyPr>
          <a:lstStyle/>
          <a:p>
            <a:pPr algn="ctr"/>
            <a:r>
              <a:rPr lang="en-US" b="1" dirty="0">
                <a:solidFill>
                  <a:schemeClr val="accent1">
                    <a:lumMod val="60000"/>
                    <a:lumOff val="40000"/>
                  </a:schemeClr>
                </a:solidFill>
              </a:rPr>
              <a:t>Number of actions reported as of April, 14</a:t>
            </a:r>
            <a:r>
              <a:rPr lang="es-CL" b="1" dirty="0">
                <a:solidFill>
                  <a:schemeClr val="accent1">
                    <a:lumMod val="60000"/>
                    <a:lumOff val="40000"/>
                  </a:schemeClr>
                </a:solidFill>
              </a:rPr>
              <a:t>: </a:t>
            </a:r>
            <a:r>
              <a:rPr lang="es-CL" sz="2400" b="1" dirty="0">
                <a:solidFill>
                  <a:schemeClr val="accent1">
                    <a:lumMod val="60000"/>
                    <a:lumOff val="40000"/>
                  </a:schemeClr>
                </a:solidFill>
              </a:rPr>
              <a:t>325</a:t>
            </a:r>
            <a:endParaRPr lang="es-CL" b="1" dirty="0">
              <a:solidFill>
                <a:schemeClr val="accent1">
                  <a:lumMod val="60000"/>
                  <a:lumOff val="40000"/>
                </a:schemeClr>
              </a:solidFill>
            </a:endParaRPr>
          </a:p>
        </p:txBody>
      </p:sp>
      <p:graphicFrame>
        <p:nvGraphicFramePr>
          <p:cNvPr id="21" name="Chart 20">
            <a:extLst>
              <a:ext uri="{FF2B5EF4-FFF2-40B4-BE49-F238E27FC236}">
                <a16:creationId xmlns:a16="http://schemas.microsoft.com/office/drawing/2014/main" id="{77B668A6-FF02-4E7F-BA35-D08725CCB30C}"/>
              </a:ext>
            </a:extLst>
          </p:cNvPr>
          <p:cNvGraphicFramePr>
            <a:graphicFrameLocks/>
          </p:cNvGraphicFramePr>
          <p:nvPr/>
        </p:nvGraphicFramePr>
        <p:xfrm>
          <a:off x="243840" y="1273492"/>
          <a:ext cx="11460480" cy="5510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550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132258" y="662053"/>
            <a:ext cx="11178546" cy="584775"/>
          </a:xfrm>
          <a:prstGeom prst="rect">
            <a:avLst/>
          </a:prstGeom>
          <a:noFill/>
        </p:spPr>
        <p:txBody>
          <a:bodyPr wrap="square" rtlCol="0">
            <a:spAutoFit/>
          </a:bodyPr>
          <a:lstStyle/>
          <a:p>
            <a:pPr>
              <a:spcBef>
                <a:spcPts val="600"/>
              </a:spcBef>
            </a:pPr>
            <a:r>
              <a:rPr lang="en-US" sz="3200" b="1" dirty="0">
                <a:solidFill>
                  <a:srgbClr val="00B0F0"/>
                </a:solidFill>
              </a:rPr>
              <a:t>Thematic Reports: C. Economy </a:t>
            </a:r>
          </a:p>
        </p:txBody>
      </p:sp>
      <p:sp>
        <p:nvSpPr>
          <p:cNvPr id="7" name="TextBox 6">
            <a:extLst>
              <a:ext uri="{FF2B5EF4-FFF2-40B4-BE49-F238E27FC236}">
                <a16:creationId xmlns:a16="http://schemas.microsoft.com/office/drawing/2014/main" id="{D2B7C940-63FA-453D-AFF3-9959836FFCF7}"/>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3308BBDB-C33D-4A4D-844E-4579BC99107D}"/>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67C185-CC99-4F6D-8EB9-8C6564B37783}"/>
              </a:ext>
            </a:extLst>
          </p:cNvPr>
          <p:cNvSpPr txBox="1"/>
          <p:nvPr/>
        </p:nvSpPr>
        <p:spPr>
          <a:xfrm>
            <a:off x="6811596" y="745282"/>
            <a:ext cx="5268687" cy="461665"/>
          </a:xfrm>
          <a:prstGeom prst="rect">
            <a:avLst/>
          </a:prstGeom>
          <a:noFill/>
        </p:spPr>
        <p:txBody>
          <a:bodyPr wrap="square" rtlCol="0">
            <a:spAutoFit/>
          </a:bodyPr>
          <a:lstStyle/>
          <a:p>
            <a:pPr algn="ctr"/>
            <a:r>
              <a:rPr lang="en-US" b="1" dirty="0">
                <a:solidFill>
                  <a:schemeClr val="accent1">
                    <a:lumMod val="60000"/>
                    <a:lumOff val="40000"/>
                  </a:schemeClr>
                </a:solidFill>
              </a:rPr>
              <a:t>Number of actions reported as of April, 14</a:t>
            </a:r>
            <a:r>
              <a:rPr lang="es-CL" b="1" dirty="0">
                <a:solidFill>
                  <a:schemeClr val="accent1">
                    <a:lumMod val="60000"/>
                    <a:lumOff val="40000"/>
                  </a:schemeClr>
                </a:solidFill>
              </a:rPr>
              <a:t>: </a:t>
            </a:r>
            <a:r>
              <a:rPr lang="es-CL" sz="2400" b="1" dirty="0">
                <a:solidFill>
                  <a:schemeClr val="accent1">
                    <a:lumMod val="60000"/>
                    <a:lumOff val="40000"/>
                  </a:schemeClr>
                </a:solidFill>
              </a:rPr>
              <a:t>325</a:t>
            </a:r>
            <a:endParaRPr lang="es-CL" b="1" dirty="0">
              <a:solidFill>
                <a:schemeClr val="accent1">
                  <a:lumMod val="60000"/>
                  <a:lumOff val="40000"/>
                </a:schemeClr>
              </a:solidFill>
            </a:endParaRPr>
          </a:p>
        </p:txBody>
      </p:sp>
      <p:pic>
        <p:nvPicPr>
          <p:cNvPr id="10" name="Picture 9">
            <a:extLst>
              <a:ext uri="{FF2B5EF4-FFF2-40B4-BE49-F238E27FC236}">
                <a16:creationId xmlns:a16="http://schemas.microsoft.com/office/drawing/2014/main" id="{36F5B85B-5C5D-4AB2-9C6C-BD74C86B8016}"/>
              </a:ext>
            </a:extLst>
          </p:cNvPr>
          <p:cNvPicPr>
            <a:picLocks noChangeAspect="1"/>
          </p:cNvPicPr>
          <p:nvPr/>
        </p:nvPicPr>
        <p:blipFill>
          <a:blip r:embed="rId3"/>
          <a:stretch>
            <a:fillRect/>
          </a:stretch>
        </p:blipFill>
        <p:spPr>
          <a:xfrm>
            <a:off x="1689201" y="1258859"/>
            <a:ext cx="8813598" cy="5524714"/>
          </a:xfrm>
          <a:prstGeom prst="rect">
            <a:avLst/>
          </a:prstGeom>
        </p:spPr>
      </p:pic>
    </p:spTree>
    <p:extLst>
      <p:ext uri="{BB962C8B-B14F-4D97-AF65-F5344CB8AC3E}">
        <p14:creationId xmlns:p14="http://schemas.microsoft.com/office/powerpoint/2010/main" val="229635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132258" y="662053"/>
            <a:ext cx="11178546" cy="584775"/>
          </a:xfrm>
          <a:prstGeom prst="rect">
            <a:avLst/>
          </a:prstGeom>
          <a:noFill/>
        </p:spPr>
        <p:txBody>
          <a:bodyPr wrap="square" rtlCol="0">
            <a:spAutoFit/>
          </a:bodyPr>
          <a:lstStyle/>
          <a:p>
            <a:pPr>
              <a:spcBef>
                <a:spcPts val="600"/>
              </a:spcBef>
            </a:pPr>
            <a:r>
              <a:rPr lang="en-US" sz="3200" b="1" dirty="0">
                <a:solidFill>
                  <a:srgbClr val="00B0F0"/>
                </a:solidFill>
              </a:rPr>
              <a:t>Thematic Reports: C. Economy </a:t>
            </a:r>
          </a:p>
        </p:txBody>
      </p:sp>
      <p:sp>
        <p:nvSpPr>
          <p:cNvPr id="7" name="TextBox 6">
            <a:extLst>
              <a:ext uri="{FF2B5EF4-FFF2-40B4-BE49-F238E27FC236}">
                <a16:creationId xmlns:a16="http://schemas.microsoft.com/office/drawing/2014/main" id="{D2B7C940-63FA-453D-AFF3-9959836FFCF7}"/>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3308BBDB-C33D-4A4D-844E-4579BC99107D}"/>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2CA6C51-F651-4CF4-A6FD-35516BC23D5B}"/>
              </a:ext>
            </a:extLst>
          </p:cNvPr>
          <p:cNvPicPr>
            <a:picLocks noChangeAspect="1"/>
          </p:cNvPicPr>
          <p:nvPr/>
        </p:nvPicPr>
        <p:blipFill rotWithShape="1">
          <a:blip r:embed="rId3"/>
          <a:srcRect t="4575" b="46961"/>
          <a:stretch/>
        </p:blipFill>
        <p:spPr>
          <a:xfrm>
            <a:off x="225436" y="1684063"/>
            <a:ext cx="11741128" cy="5110108"/>
          </a:xfrm>
          <a:prstGeom prst="rect">
            <a:avLst/>
          </a:prstGeom>
        </p:spPr>
      </p:pic>
      <p:sp>
        <p:nvSpPr>
          <p:cNvPr id="11" name="TextBox 10">
            <a:extLst>
              <a:ext uri="{FF2B5EF4-FFF2-40B4-BE49-F238E27FC236}">
                <a16:creationId xmlns:a16="http://schemas.microsoft.com/office/drawing/2014/main" id="{F3349D63-3301-48FD-AFF1-D2F75F95AE66}"/>
              </a:ext>
            </a:extLst>
          </p:cNvPr>
          <p:cNvSpPr txBox="1"/>
          <p:nvPr/>
        </p:nvSpPr>
        <p:spPr>
          <a:xfrm>
            <a:off x="6697877" y="1306481"/>
            <a:ext cx="5268687" cy="338554"/>
          </a:xfrm>
          <a:prstGeom prst="rect">
            <a:avLst/>
          </a:prstGeom>
          <a:noFill/>
        </p:spPr>
        <p:txBody>
          <a:bodyPr wrap="square" rtlCol="0">
            <a:spAutoFit/>
          </a:bodyPr>
          <a:lstStyle/>
          <a:p>
            <a:pPr algn="r"/>
            <a:r>
              <a:rPr lang="en-US" sz="1600" dirty="0">
                <a:solidFill>
                  <a:schemeClr val="accent1">
                    <a:lumMod val="50000"/>
                  </a:schemeClr>
                </a:solidFill>
              </a:rPr>
              <a:t>28 Actions implemented by 15 countries of LAC</a:t>
            </a:r>
          </a:p>
        </p:txBody>
      </p:sp>
      <p:sp>
        <p:nvSpPr>
          <p:cNvPr id="12" name="TextBox 11">
            <a:extLst>
              <a:ext uri="{FF2B5EF4-FFF2-40B4-BE49-F238E27FC236}">
                <a16:creationId xmlns:a16="http://schemas.microsoft.com/office/drawing/2014/main" id="{2264138D-92A9-4C6E-B4B1-915C9EE0C795}"/>
              </a:ext>
            </a:extLst>
          </p:cNvPr>
          <p:cNvSpPr txBox="1"/>
          <p:nvPr/>
        </p:nvSpPr>
        <p:spPr>
          <a:xfrm>
            <a:off x="-87085" y="1114105"/>
            <a:ext cx="6096000" cy="523220"/>
          </a:xfrm>
          <a:prstGeom prst="rect">
            <a:avLst/>
          </a:prstGeom>
          <a:noFill/>
        </p:spPr>
        <p:txBody>
          <a:bodyPr wrap="square" rtlCol="0">
            <a:spAutoFit/>
          </a:bodyPr>
          <a:lstStyle/>
          <a:p>
            <a:pPr algn="ctr"/>
            <a:r>
              <a:rPr lang="en-US" sz="2000" b="1" dirty="0">
                <a:solidFill>
                  <a:schemeClr val="accent1">
                    <a:lumMod val="75000"/>
                  </a:schemeClr>
                </a:solidFill>
              </a:rPr>
              <a:t>Type of actions: 3. Enterprises Policy/ </a:t>
            </a:r>
            <a:r>
              <a:rPr lang="en-US" sz="2800" b="1" dirty="0">
                <a:solidFill>
                  <a:schemeClr val="accent1">
                    <a:lumMod val="75000"/>
                  </a:schemeClr>
                </a:solidFill>
              </a:rPr>
              <a:t>3.3 Credit</a:t>
            </a:r>
            <a:endParaRPr lang="en-US" sz="2000" b="1" dirty="0">
              <a:solidFill>
                <a:schemeClr val="accent1">
                  <a:lumMod val="75000"/>
                </a:schemeClr>
              </a:solidFill>
            </a:endParaRPr>
          </a:p>
        </p:txBody>
      </p:sp>
    </p:spTree>
    <p:extLst>
      <p:ext uri="{BB962C8B-B14F-4D97-AF65-F5344CB8AC3E}">
        <p14:creationId xmlns:p14="http://schemas.microsoft.com/office/powerpoint/2010/main" val="377827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B60B68-2D7F-405C-AA48-B682BC016938}"/>
              </a:ext>
            </a:extLst>
          </p:cNvPr>
          <p:cNvSpPr txBox="1"/>
          <p:nvPr/>
        </p:nvSpPr>
        <p:spPr>
          <a:xfrm>
            <a:off x="692336" y="1609211"/>
            <a:ext cx="10964090" cy="4401205"/>
          </a:xfrm>
          <a:prstGeom prst="rect">
            <a:avLst/>
          </a:prstGeom>
          <a:noFill/>
        </p:spPr>
        <p:txBody>
          <a:bodyPr wrap="square" rtlCol="0">
            <a:spAutoFit/>
          </a:bodyPr>
          <a:lstStyle/>
          <a:p>
            <a:r>
              <a:rPr lang="en-US" sz="2800" dirty="0">
                <a:solidFill>
                  <a:schemeClr val="accent1">
                    <a:lumMod val="75000"/>
                  </a:schemeClr>
                </a:solidFill>
              </a:rPr>
              <a:t>The new global scenario in times of COVID-19 makes it necessary to take urgent measures and assess the impacts they will have. </a:t>
            </a:r>
          </a:p>
          <a:p>
            <a:endParaRPr lang="en-US" sz="2800" b="1" dirty="0">
              <a:solidFill>
                <a:schemeClr val="accent1">
                  <a:lumMod val="75000"/>
                </a:schemeClr>
              </a:solidFill>
            </a:endParaRPr>
          </a:p>
          <a:p>
            <a:r>
              <a:rPr lang="en-US" sz="2800" b="1" dirty="0" err="1">
                <a:solidFill>
                  <a:schemeClr val="accent1">
                    <a:lumMod val="75000"/>
                  </a:schemeClr>
                </a:solidFill>
              </a:rPr>
              <a:t>ECLAC</a:t>
            </a:r>
            <a:r>
              <a:rPr lang="en-US" sz="2800" b="1" dirty="0">
                <a:solidFill>
                  <a:schemeClr val="accent1">
                    <a:lumMod val="75000"/>
                  </a:schemeClr>
                </a:solidFill>
              </a:rPr>
              <a:t> has built this Observatory to support review and follow-up over the medium and long terms and at the request of CELAC. </a:t>
            </a:r>
          </a:p>
          <a:p>
            <a:endParaRPr lang="en-US" sz="2800" b="1" dirty="0">
              <a:solidFill>
                <a:schemeClr val="accent1">
                  <a:lumMod val="75000"/>
                </a:schemeClr>
              </a:solidFill>
            </a:endParaRPr>
          </a:p>
          <a:p>
            <a:r>
              <a:rPr lang="en-US" sz="2800" dirty="0">
                <a:solidFill>
                  <a:schemeClr val="accent1">
                    <a:lumMod val="75000"/>
                  </a:schemeClr>
                </a:solidFill>
              </a:rPr>
              <a:t>The Observatory tracks the public policies that the 33 countries of the Latin America and Caribbean region are implementing to limit the impact of the COVID-19 pandemic and offers analyses of the economic and social impacts that these policies will have at the national and sectoral levels.</a:t>
            </a:r>
            <a:endParaRPr lang="es-CL" sz="2800" dirty="0">
              <a:solidFill>
                <a:schemeClr val="accent1">
                  <a:lumMod val="75000"/>
                </a:schemeClr>
              </a:solidFill>
            </a:endParaRPr>
          </a:p>
        </p:txBody>
      </p:sp>
      <p:pic>
        <p:nvPicPr>
          <p:cNvPr id="4" name="Picture 3">
            <a:extLst>
              <a:ext uri="{FF2B5EF4-FFF2-40B4-BE49-F238E27FC236}">
                <a16:creationId xmlns:a16="http://schemas.microsoft.com/office/drawing/2014/main" id="{4C964678-3505-411B-AA51-242C6375B960}"/>
              </a:ext>
            </a:extLst>
          </p:cNvPr>
          <p:cNvPicPr>
            <a:picLocks noChangeAspect="1"/>
          </p:cNvPicPr>
          <p:nvPr/>
        </p:nvPicPr>
        <p:blipFill>
          <a:blip r:embed="rId3"/>
          <a:stretch>
            <a:fillRect/>
          </a:stretch>
        </p:blipFill>
        <p:spPr>
          <a:xfrm>
            <a:off x="4371712" y="54295"/>
            <a:ext cx="3693920" cy="511421"/>
          </a:xfrm>
          <a:prstGeom prst="rect">
            <a:avLst/>
          </a:prstGeom>
        </p:spPr>
      </p:pic>
      <p:cxnSp>
        <p:nvCxnSpPr>
          <p:cNvPr id="5" name="Straight Connector 4">
            <a:extLst>
              <a:ext uri="{FF2B5EF4-FFF2-40B4-BE49-F238E27FC236}">
                <a16:creationId xmlns:a16="http://schemas.microsoft.com/office/drawing/2014/main" id="{823F92C2-E679-4EC9-98AA-A2C5B037A394}"/>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3DA31D8-77CA-4923-94B2-29D66F996B13}"/>
              </a:ext>
            </a:extLst>
          </p:cNvPr>
          <p:cNvPicPr>
            <a:picLocks noChangeAspect="1"/>
          </p:cNvPicPr>
          <p:nvPr/>
        </p:nvPicPr>
        <p:blipFill rotWithShape="1">
          <a:blip r:embed="rId3"/>
          <a:srcRect l="76148" t="14893" r="12536" b="-1"/>
          <a:stretch/>
        </p:blipFill>
        <p:spPr>
          <a:xfrm>
            <a:off x="187235" y="1687588"/>
            <a:ext cx="418011" cy="435257"/>
          </a:xfrm>
          <a:prstGeom prst="rect">
            <a:avLst/>
          </a:prstGeom>
        </p:spPr>
      </p:pic>
      <p:pic>
        <p:nvPicPr>
          <p:cNvPr id="10" name="Picture 9">
            <a:extLst>
              <a:ext uri="{FF2B5EF4-FFF2-40B4-BE49-F238E27FC236}">
                <a16:creationId xmlns:a16="http://schemas.microsoft.com/office/drawing/2014/main" id="{1F38C5EB-C373-4544-B9BE-936996F2B1AC}"/>
              </a:ext>
            </a:extLst>
          </p:cNvPr>
          <p:cNvPicPr>
            <a:picLocks noChangeAspect="1"/>
          </p:cNvPicPr>
          <p:nvPr/>
        </p:nvPicPr>
        <p:blipFill rotWithShape="1">
          <a:blip r:embed="rId3"/>
          <a:srcRect l="76148" t="14893" r="12536" b="-1"/>
          <a:stretch/>
        </p:blipFill>
        <p:spPr>
          <a:xfrm>
            <a:off x="187235" y="2957415"/>
            <a:ext cx="418011" cy="435257"/>
          </a:xfrm>
          <a:prstGeom prst="rect">
            <a:avLst/>
          </a:prstGeom>
        </p:spPr>
      </p:pic>
      <p:pic>
        <p:nvPicPr>
          <p:cNvPr id="11" name="Picture 10">
            <a:extLst>
              <a:ext uri="{FF2B5EF4-FFF2-40B4-BE49-F238E27FC236}">
                <a16:creationId xmlns:a16="http://schemas.microsoft.com/office/drawing/2014/main" id="{5AF5933A-2B02-4CDF-9878-847C7E51BDD9}"/>
              </a:ext>
            </a:extLst>
          </p:cNvPr>
          <p:cNvPicPr>
            <a:picLocks noChangeAspect="1"/>
          </p:cNvPicPr>
          <p:nvPr/>
        </p:nvPicPr>
        <p:blipFill rotWithShape="1">
          <a:blip r:embed="rId3"/>
          <a:srcRect l="76148" t="14893" r="12536" b="-1"/>
          <a:stretch/>
        </p:blipFill>
        <p:spPr>
          <a:xfrm>
            <a:off x="187235" y="4241074"/>
            <a:ext cx="418011" cy="435257"/>
          </a:xfrm>
          <a:prstGeom prst="rect">
            <a:avLst/>
          </a:prstGeom>
        </p:spPr>
      </p:pic>
    </p:spTree>
    <p:extLst>
      <p:ext uri="{BB962C8B-B14F-4D97-AF65-F5344CB8AC3E}">
        <p14:creationId xmlns:p14="http://schemas.microsoft.com/office/powerpoint/2010/main" val="207143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506727" y="614624"/>
            <a:ext cx="11178546" cy="830997"/>
          </a:xfrm>
          <a:prstGeom prst="rect">
            <a:avLst/>
          </a:prstGeom>
          <a:noFill/>
        </p:spPr>
        <p:txBody>
          <a:bodyPr wrap="square" rtlCol="0">
            <a:spAutoFit/>
          </a:bodyPr>
          <a:lstStyle/>
          <a:p>
            <a:pPr>
              <a:spcBef>
                <a:spcPts val="600"/>
              </a:spcBef>
            </a:pPr>
            <a:r>
              <a:rPr lang="en-US" sz="2400" b="1" dirty="0">
                <a:solidFill>
                  <a:schemeClr val="accent1">
                    <a:lumMod val="75000"/>
                  </a:schemeClr>
                </a:solidFill>
              </a:rPr>
              <a:t>Country measures are uploaded through a web interface and are gathered in a dedicated database</a:t>
            </a:r>
          </a:p>
        </p:txBody>
      </p:sp>
      <p:pic>
        <p:nvPicPr>
          <p:cNvPr id="5" name="Picture 4">
            <a:extLst>
              <a:ext uri="{FF2B5EF4-FFF2-40B4-BE49-F238E27FC236}">
                <a16:creationId xmlns:a16="http://schemas.microsoft.com/office/drawing/2014/main" id="{B04B8BA1-ABAB-4583-92F7-77877B6D30D4}"/>
              </a:ext>
            </a:extLst>
          </p:cNvPr>
          <p:cNvPicPr>
            <a:picLocks noChangeAspect="1"/>
          </p:cNvPicPr>
          <p:nvPr/>
        </p:nvPicPr>
        <p:blipFill rotWithShape="1">
          <a:blip r:embed="rId3"/>
          <a:srcRect l="8787" t="26790" r="2007" b="6490"/>
          <a:stretch/>
        </p:blipFill>
        <p:spPr>
          <a:xfrm>
            <a:off x="215047" y="1445621"/>
            <a:ext cx="7327972" cy="5282655"/>
          </a:xfrm>
          <a:prstGeom prst="rect">
            <a:avLst/>
          </a:prstGeom>
        </p:spPr>
      </p:pic>
      <p:pic>
        <p:nvPicPr>
          <p:cNvPr id="6" name="Picture 5">
            <a:extLst>
              <a:ext uri="{FF2B5EF4-FFF2-40B4-BE49-F238E27FC236}">
                <a16:creationId xmlns:a16="http://schemas.microsoft.com/office/drawing/2014/main" id="{D0105CEE-7B18-499C-82DC-96C6C068C113}"/>
              </a:ext>
            </a:extLst>
          </p:cNvPr>
          <p:cNvPicPr>
            <a:picLocks noChangeAspect="1"/>
          </p:cNvPicPr>
          <p:nvPr/>
        </p:nvPicPr>
        <p:blipFill>
          <a:blip r:embed="rId4"/>
          <a:stretch>
            <a:fillRect/>
          </a:stretch>
        </p:blipFill>
        <p:spPr>
          <a:xfrm>
            <a:off x="7604304" y="1445622"/>
            <a:ext cx="4080969" cy="5282655"/>
          </a:xfrm>
          <a:prstGeom prst="rect">
            <a:avLst/>
          </a:prstGeom>
          <a:ln>
            <a:solidFill>
              <a:schemeClr val="bg2">
                <a:lumMod val="50000"/>
              </a:schemeClr>
            </a:solidFill>
          </a:ln>
        </p:spPr>
      </p:pic>
      <p:sp>
        <p:nvSpPr>
          <p:cNvPr id="7" name="TextBox 6">
            <a:extLst>
              <a:ext uri="{FF2B5EF4-FFF2-40B4-BE49-F238E27FC236}">
                <a16:creationId xmlns:a16="http://schemas.microsoft.com/office/drawing/2014/main" id="{D2B7C940-63FA-453D-AFF3-9959836FFCF7}"/>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GEOPORTAL</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5"/>
          <a:stretch>
            <a:fillRect/>
          </a:stretch>
        </p:blipFill>
        <p:spPr>
          <a:xfrm>
            <a:off x="8360237" y="63829"/>
            <a:ext cx="3693920" cy="511421"/>
          </a:xfrm>
          <a:prstGeom prst="rect">
            <a:avLst/>
          </a:prstGeom>
        </p:spPr>
      </p:pic>
      <p:cxnSp>
        <p:nvCxnSpPr>
          <p:cNvPr id="9" name="Straight Connector 8">
            <a:extLst>
              <a:ext uri="{FF2B5EF4-FFF2-40B4-BE49-F238E27FC236}">
                <a16:creationId xmlns:a16="http://schemas.microsoft.com/office/drawing/2014/main" id="{3308BBDB-C33D-4A4D-844E-4579BC99107D}"/>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07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BBE98-E94C-4F3B-8E96-2F471660A0C9}"/>
              </a:ext>
            </a:extLst>
          </p:cNvPr>
          <p:cNvSpPr txBox="1"/>
          <p:nvPr/>
        </p:nvSpPr>
        <p:spPr>
          <a:xfrm>
            <a:off x="1001486" y="2962925"/>
            <a:ext cx="9605555" cy="1384995"/>
          </a:xfrm>
          <a:prstGeom prst="rect">
            <a:avLst/>
          </a:prstGeom>
          <a:noFill/>
        </p:spPr>
        <p:txBody>
          <a:bodyPr wrap="square" rtlCol="0">
            <a:spAutoFit/>
          </a:bodyPr>
          <a:lstStyle/>
          <a:p>
            <a:pPr algn="ctr">
              <a:spcBef>
                <a:spcPts val="600"/>
              </a:spcBef>
            </a:pPr>
            <a:r>
              <a:rPr lang="en-US" sz="2800" b="1" dirty="0">
                <a:solidFill>
                  <a:schemeClr val="accent1">
                    <a:lumMod val="75000"/>
                  </a:schemeClr>
                </a:solidFill>
              </a:rPr>
              <a:t>The Observatory is being updated regularly to provide the latest information on policy measures to face the coronavirus </a:t>
            </a:r>
            <a:br>
              <a:rPr lang="en-US" sz="2800" b="1" dirty="0">
                <a:solidFill>
                  <a:schemeClr val="accent1">
                    <a:lumMod val="75000"/>
                  </a:schemeClr>
                </a:solidFill>
              </a:rPr>
            </a:br>
            <a:r>
              <a:rPr lang="en-US" sz="2800" b="1" dirty="0">
                <a:solidFill>
                  <a:schemeClr val="accent1">
                    <a:lumMod val="75000"/>
                  </a:schemeClr>
                </a:solidFill>
              </a:rPr>
              <a:t>COVID-19 pandemic in Latin America and the Caribbean</a:t>
            </a:r>
          </a:p>
        </p:txBody>
      </p:sp>
      <p:pic>
        <p:nvPicPr>
          <p:cNvPr id="8" name="Picture 7">
            <a:extLst>
              <a:ext uri="{FF2B5EF4-FFF2-40B4-BE49-F238E27FC236}">
                <a16:creationId xmlns:a16="http://schemas.microsoft.com/office/drawing/2014/main" id="{BD15F3F9-CF98-43C5-8BE7-5CB534BFD020}"/>
              </a:ext>
            </a:extLst>
          </p:cNvPr>
          <p:cNvPicPr>
            <a:picLocks noChangeAspect="1"/>
          </p:cNvPicPr>
          <p:nvPr/>
        </p:nvPicPr>
        <p:blipFill>
          <a:blip r:embed="rId2"/>
          <a:stretch>
            <a:fillRect/>
          </a:stretch>
        </p:blipFill>
        <p:spPr>
          <a:xfrm>
            <a:off x="1924601" y="316378"/>
            <a:ext cx="7904765" cy="1094410"/>
          </a:xfrm>
          <a:prstGeom prst="rect">
            <a:avLst/>
          </a:prstGeom>
        </p:spPr>
      </p:pic>
      <p:sp>
        <p:nvSpPr>
          <p:cNvPr id="2" name="TextBox 1">
            <a:extLst>
              <a:ext uri="{FF2B5EF4-FFF2-40B4-BE49-F238E27FC236}">
                <a16:creationId xmlns:a16="http://schemas.microsoft.com/office/drawing/2014/main" id="{00C96106-2BD9-4CD5-AED7-116F2EA42BB1}"/>
              </a:ext>
            </a:extLst>
          </p:cNvPr>
          <p:cNvSpPr txBox="1"/>
          <p:nvPr/>
        </p:nvSpPr>
        <p:spPr>
          <a:xfrm>
            <a:off x="2206320" y="4782622"/>
            <a:ext cx="7341325" cy="584775"/>
          </a:xfrm>
          <a:prstGeom prst="rect">
            <a:avLst/>
          </a:prstGeom>
          <a:noFill/>
        </p:spPr>
        <p:txBody>
          <a:bodyPr wrap="square" rtlCol="0">
            <a:spAutoFit/>
          </a:bodyPr>
          <a:lstStyle/>
          <a:p>
            <a:pPr algn="ctr"/>
            <a:r>
              <a:rPr lang="es-CL" sz="3200" dirty="0">
                <a:hlinkClick r:id="rId3"/>
              </a:rPr>
              <a:t>https://www.cepal.org/covid19</a:t>
            </a:r>
            <a:endParaRPr lang="es-CL" sz="3200" dirty="0"/>
          </a:p>
        </p:txBody>
      </p:sp>
    </p:spTree>
    <p:extLst>
      <p:ext uri="{BB962C8B-B14F-4D97-AF65-F5344CB8AC3E}">
        <p14:creationId xmlns:p14="http://schemas.microsoft.com/office/powerpoint/2010/main" val="2273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1F8B97-B46E-4524-9381-13C917E3E692}"/>
              </a:ext>
            </a:extLst>
          </p:cNvPr>
          <p:cNvSpPr>
            <a:spLocks noGrp="1"/>
          </p:cNvSpPr>
          <p:nvPr>
            <p:ph idx="1"/>
          </p:nvPr>
        </p:nvSpPr>
        <p:spPr>
          <a:xfrm>
            <a:off x="2153194" y="1871274"/>
            <a:ext cx="7687491" cy="4351338"/>
          </a:xfrm>
        </p:spPr>
        <p:txBody>
          <a:bodyPr>
            <a:normAutofit/>
          </a:bodyPr>
          <a:lstStyle/>
          <a:p>
            <a:pPr marL="914400" indent="-914400">
              <a:spcBef>
                <a:spcPts val="1800"/>
              </a:spcBef>
              <a:buBlip>
                <a:blip r:embed="rId2"/>
              </a:buBlip>
            </a:pPr>
            <a:r>
              <a:rPr lang="en-US" sz="3200" dirty="0">
                <a:solidFill>
                  <a:schemeClr val="accent1">
                    <a:lumMod val="50000"/>
                  </a:schemeClr>
                </a:solidFill>
              </a:rPr>
              <a:t>Special reports (April, 3 – 21)</a:t>
            </a:r>
          </a:p>
          <a:p>
            <a:pPr marL="914400" indent="-914400">
              <a:spcBef>
                <a:spcPts val="1800"/>
              </a:spcBef>
              <a:buBlip>
                <a:blip r:embed="rId2"/>
              </a:buBlip>
            </a:pPr>
            <a:r>
              <a:rPr lang="en-US" sz="3200" dirty="0">
                <a:solidFill>
                  <a:schemeClr val="accent1">
                    <a:lumMod val="50000"/>
                  </a:schemeClr>
                </a:solidFill>
              </a:rPr>
              <a:t>Information tools</a:t>
            </a:r>
          </a:p>
          <a:p>
            <a:pPr marL="914400" indent="-914400">
              <a:spcBef>
                <a:spcPts val="1800"/>
              </a:spcBef>
              <a:buBlip>
                <a:blip r:embed="rId2"/>
              </a:buBlip>
            </a:pPr>
            <a:r>
              <a:rPr lang="en-US" sz="3200" dirty="0">
                <a:solidFill>
                  <a:schemeClr val="accent1">
                    <a:lumMod val="50000"/>
                  </a:schemeClr>
                </a:solidFill>
              </a:rPr>
              <a:t>News</a:t>
            </a:r>
          </a:p>
          <a:p>
            <a:pPr marL="914400" indent="-914400">
              <a:spcBef>
                <a:spcPts val="1800"/>
              </a:spcBef>
              <a:buBlip>
                <a:blip r:embed="rId2"/>
              </a:buBlip>
            </a:pPr>
            <a:r>
              <a:rPr lang="en-US" sz="3200" dirty="0">
                <a:solidFill>
                  <a:schemeClr val="accent1">
                    <a:lumMod val="50000"/>
                  </a:schemeClr>
                </a:solidFill>
              </a:rPr>
              <a:t>Activities </a:t>
            </a:r>
          </a:p>
          <a:p>
            <a:pPr marL="914400" indent="-914400">
              <a:spcBef>
                <a:spcPts val="1800"/>
              </a:spcBef>
              <a:buBlip>
                <a:blip r:embed="rId2"/>
              </a:buBlip>
            </a:pPr>
            <a:r>
              <a:rPr lang="en-US" sz="3200" dirty="0">
                <a:solidFill>
                  <a:schemeClr val="accent1">
                    <a:lumMod val="50000"/>
                  </a:schemeClr>
                </a:solidFill>
              </a:rPr>
              <a:t>Tracking</a:t>
            </a:r>
          </a:p>
          <a:p>
            <a:pPr marL="914400" indent="-914400">
              <a:spcBef>
                <a:spcPts val="1800"/>
              </a:spcBef>
              <a:buBlip>
                <a:blip r:embed="rId2"/>
              </a:buBlip>
            </a:pPr>
            <a:r>
              <a:rPr lang="en-US" sz="3200" dirty="0">
                <a:solidFill>
                  <a:schemeClr val="accent1">
                    <a:lumMod val="50000"/>
                  </a:schemeClr>
                </a:solidFill>
              </a:rPr>
              <a:t>GEOPORTAL</a:t>
            </a:r>
          </a:p>
          <a:p>
            <a:endParaRPr lang="en-US" sz="3200" dirty="0">
              <a:solidFill>
                <a:schemeClr val="accent1">
                  <a:lumMod val="50000"/>
                </a:schemeClr>
              </a:solidFill>
            </a:endParaRPr>
          </a:p>
          <a:p>
            <a:endParaRPr lang="en-US" sz="3200" dirty="0">
              <a:solidFill>
                <a:schemeClr val="accent1">
                  <a:lumMod val="50000"/>
                </a:schemeClr>
              </a:solidFill>
            </a:endParaRPr>
          </a:p>
          <a:p>
            <a:endParaRPr lang="en-US" sz="3200" dirty="0">
              <a:solidFill>
                <a:schemeClr val="accent1">
                  <a:lumMod val="50000"/>
                </a:schemeClr>
              </a:solidFill>
            </a:endParaRPr>
          </a:p>
          <a:p>
            <a:endParaRPr lang="en-US" sz="3200" dirty="0">
              <a:solidFill>
                <a:schemeClr val="accent1">
                  <a:lumMod val="50000"/>
                </a:schemeClr>
              </a:solidFill>
            </a:endParaRPr>
          </a:p>
        </p:txBody>
      </p:sp>
      <p:pic>
        <p:nvPicPr>
          <p:cNvPr id="4" name="Picture 3">
            <a:extLst>
              <a:ext uri="{FF2B5EF4-FFF2-40B4-BE49-F238E27FC236}">
                <a16:creationId xmlns:a16="http://schemas.microsoft.com/office/drawing/2014/main" id="{7A032565-1207-4485-BFFC-B94382DC8CFD}"/>
              </a:ext>
            </a:extLst>
          </p:cNvPr>
          <p:cNvPicPr>
            <a:picLocks noChangeAspect="1"/>
          </p:cNvPicPr>
          <p:nvPr/>
        </p:nvPicPr>
        <p:blipFill>
          <a:blip r:embed="rId3"/>
          <a:stretch>
            <a:fillRect/>
          </a:stretch>
        </p:blipFill>
        <p:spPr>
          <a:xfrm>
            <a:off x="4371712" y="54295"/>
            <a:ext cx="3693920" cy="511421"/>
          </a:xfrm>
          <a:prstGeom prst="rect">
            <a:avLst/>
          </a:prstGeom>
        </p:spPr>
      </p:pic>
      <p:cxnSp>
        <p:nvCxnSpPr>
          <p:cNvPr id="5" name="Straight Connector 4">
            <a:extLst>
              <a:ext uri="{FF2B5EF4-FFF2-40B4-BE49-F238E27FC236}">
                <a16:creationId xmlns:a16="http://schemas.microsoft.com/office/drawing/2014/main" id="{0532640B-4A26-41F4-9D5B-B77D8992C266}"/>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1772085-309A-4D92-B013-0B91A37F0758}"/>
              </a:ext>
            </a:extLst>
          </p:cNvPr>
          <p:cNvSpPr txBox="1"/>
          <p:nvPr/>
        </p:nvSpPr>
        <p:spPr>
          <a:xfrm>
            <a:off x="296091" y="881215"/>
            <a:ext cx="7097485" cy="646331"/>
          </a:xfrm>
          <a:prstGeom prst="rect">
            <a:avLst/>
          </a:prstGeom>
          <a:noFill/>
        </p:spPr>
        <p:txBody>
          <a:bodyPr wrap="square" rtlCol="0">
            <a:spAutoFit/>
          </a:bodyPr>
          <a:lstStyle/>
          <a:p>
            <a:r>
              <a:rPr lang="en-US" sz="3600" b="1" dirty="0">
                <a:solidFill>
                  <a:schemeClr val="accent1">
                    <a:lumMod val="75000"/>
                  </a:schemeClr>
                </a:solidFill>
              </a:rPr>
              <a:t>Contents of the Observatory</a:t>
            </a:r>
            <a:endParaRPr lang="es-CL" sz="3600" b="1" dirty="0">
              <a:solidFill>
                <a:schemeClr val="accent1">
                  <a:lumMod val="75000"/>
                </a:schemeClr>
              </a:solidFill>
            </a:endParaRPr>
          </a:p>
        </p:txBody>
      </p:sp>
    </p:spTree>
    <p:extLst>
      <p:ext uri="{BB962C8B-B14F-4D97-AF65-F5344CB8AC3E}">
        <p14:creationId xmlns:p14="http://schemas.microsoft.com/office/powerpoint/2010/main" val="249254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F82D88-5D9D-44B8-9B82-D77554D426AC}"/>
              </a:ext>
            </a:extLst>
          </p:cNvPr>
          <p:cNvPicPr>
            <a:picLocks noChangeAspect="1"/>
          </p:cNvPicPr>
          <p:nvPr/>
        </p:nvPicPr>
        <p:blipFill rotWithShape="1">
          <a:blip r:embed="rId2"/>
          <a:srcRect r="50000" b="62398"/>
          <a:stretch/>
        </p:blipFill>
        <p:spPr>
          <a:xfrm>
            <a:off x="554823" y="825744"/>
            <a:ext cx="4543951" cy="2777718"/>
          </a:xfrm>
          <a:prstGeom prst="rect">
            <a:avLst/>
          </a:prstGeom>
        </p:spPr>
      </p:pic>
      <p:pic>
        <p:nvPicPr>
          <p:cNvPr id="10" name="Picture 9">
            <a:extLst>
              <a:ext uri="{FF2B5EF4-FFF2-40B4-BE49-F238E27FC236}">
                <a16:creationId xmlns:a16="http://schemas.microsoft.com/office/drawing/2014/main" id="{2131FB11-9D11-4141-A530-E9F43F33A301}"/>
              </a:ext>
            </a:extLst>
          </p:cNvPr>
          <p:cNvPicPr>
            <a:picLocks noChangeAspect="1"/>
          </p:cNvPicPr>
          <p:nvPr/>
        </p:nvPicPr>
        <p:blipFill>
          <a:blip r:embed="rId3"/>
          <a:stretch>
            <a:fillRect/>
          </a:stretch>
        </p:blipFill>
        <p:spPr>
          <a:xfrm>
            <a:off x="8360237" y="63829"/>
            <a:ext cx="3693920" cy="511421"/>
          </a:xfrm>
          <a:prstGeom prst="rect">
            <a:avLst/>
          </a:prstGeom>
        </p:spPr>
      </p:pic>
      <p:cxnSp>
        <p:nvCxnSpPr>
          <p:cNvPr id="11" name="Straight Connector 10">
            <a:extLst>
              <a:ext uri="{FF2B5EF4-FFF2-40B4-BE49-F238E27FC236}">
                <a16:creationId xmlns:a16="http://schemas.microsoft.com/office/drawing/2014/main" id="{2A003A0B-A056-4489-A4AD-0063F4385D1F}"/>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DD4F66-3468-4C91-99F7-8127C5FB7710}"/>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videos and presentations</a:t>
            </a:r>
            <a:endParaRPr lang="es-CL" sz="3600" b="1" dirty="0">
              <a:solidFill>
                <a:schemeClr val="accent1">
                  <a:lumMod val="75000"/>
                </a:schemeClr>
              </a:solidFill>
            </a:endParaRPr>
          </a:p>
        </p:txBody>
      </p:sp>
      <p:pic>
        <p:nvPicPr>
          <p:cNvPr id="8" name="Picture 7">
            <a:extLst>
              <a:ext uri="{FF2B5EF4-FFF2-40B4-BE49-F238E27FC236}">
                <a16:creationId xmlns:a16="http://schemas.microsoft.com/office/drawing/2014/main" id="{0CEC487A-65A0-40DB-B027-3A4AEDE44868}"/>
              </a:ext>
            </a:extLst>
          </p:cNvPr>
          <p:cNvPicPr>
            <a:picLocks noChangeAspect="1"/>
          </p:cNvPicPr>
          <p:nvPr/>
        </p:nvPicPr>
        <p:blipFill rotWithShape="1">
          <a:blip r:embed="rId2"/>
          <a:srcRect l="51086" b="62398"/>
          <a:stretch/>
        </p:blipFill>
        <p:spPr>
          <a:xfrm>
            <a:off x="554823" y="3771947"/>
            <a:ext cx="4454499" cy="2783528"/>
          </a:xfrm>
          <a:prstGeom prst="rect">
            <a:avLst/>
          </a:prstGeom>
        </p:spPr>
      </p:pic>
      <p:pic>
        <p:nvPicPr>
          <p:cNvPr id="2" name="Picture 1">
            <a:extLst>
              <a:ext uri="{FF2B5EF4-FFF2-40B4-BE49-F238E27FC236}">
                <a16:creationId xmlns:a16="http://schemas.microsoft.com/office/drawing/2014/main" id="{0F40DD89-09DF-4089-9A76-7A46EE470FD7}"/>
              </a:ext>
            </a:extLst>
          </p:cNvPr>
          <p:cNvPicPr>
            <a:picLocks noChangeAspect="1"/>
          </p:cNvPicPr>
          <p:nvPr/>
        </p:nvPicPr>
        <p:blipFill rotWithShape="1">
          <a:blip r:embed="rId4"/>
          <a:srcRect l="1604" t="2481" r="2026" b="3405"/>
          <a:stretch/>
        </p:blipFill>
        <p:spPr>
          <a:xfrm>
            <a:off x="5998464" y="896111"/>
            <a:ext cx="4305350" cy="2669419"/>
          </a:xfrm>
          <a:prstGeom prst="rect">
            <a:avLst/>
          </a:prstGeom>
        </p:spPr>
      </p:pic>
      <p:cxnSp>
        <p:nvCxnSpPr>
          <p:cNvPr id="4" name="Straight Connector 3">
            <a:extLst>
              <a:ext uri="{FF2B5EF4-FFF2-40B4-BE49-F238E27FC236}">
                <a16:creationId xmlns:a16="http://schemas.microsoft.com/office/drawing/2014/main" id="{4DF9B95D-ED7A-472F-9C25-B1D4E6AD1856}"/>
              </a:ext>
            </a:extLst>
          </p:cNvPr>
          <p:cNvCxnSpPr>
            <a:cxnSpLocks/>
          </p:cNvCxnSpPr>
          <p:nvPr/>
        </p:nvCxnSpPr>
        <p:spPr>
          <a:xfrm>
            <a:off x="631277" y="3603462"/>
            <a:ext cx="42985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3410AE-30A5-4F13-9C5A-442138002D61}"/>
              </a:ext>
            </a:extLst>
          </p:cNvPr>
          <p:cNvCxnSpPr>
            <a:cxnSpLocks/>
          </p:cNvCxnSpPr>
          <p:nvPr/>
        </p:nvCxnSpPr>
        <p:spPr>
          <a:xfrm>
            <a:off x="631277" y="6555475"/>
            <a:ext cx="4298532"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Imagen 8" descr="Captura de pantalla de un celular&#10;&#10;Descripción generada automáticamente">
            <a:extLst>
              <a:ext uri="{FF2B5EF4-FFF2-40B4-BE49-F238E27FC236}">
                <a16:creationId xmlns:a16="http://schemas.microsoft.com/office/drawing/2014/main" id="{FC104363-AE2B-EC42-BEDE-1006365A6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282" y="3852517"/>
            <a:ext cx="4318137" cy="2702956"/>
          </a:xfrm>
          <a:prstGeom prst="rect">
            <a:avLst/>
          </a:prstGeom>
        </p:spPr>
      </p:pic>
    </p:spTree>
    <p:extLst>
      <p:ext uri="{BB962C8B-B14F-4D97-AF65-F5344CB8AC3E}">
        <p14:creationId xmlns:p14="http://schemas.microsoft.com/office/powerpoint/2010/main" val="320743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4B5E0D-CE2F-4225-ABA1-44317C20B65F}"/>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Special reports</a:t>
            </a:r>
            <a:endParaRPr lang="es-CL" sz="3600" b="1" dirty="0">
              <a:solidFill>
                <a:schemeClr val="accent1">
                  <a:lumMod val="75000"/>
                </a:schemeClr>
              </a:solidFill>
            </a:endParaRPr>
          </a:p>
        </p:txBody>
      </p:sp>
      <p:pic>
        <p:nvPicPr>
          <p:cNvPr id="6" name="Picture 5">
            <a:extLst>
              <a:ext uri="{FF2B5EF4-FFF2-40B4-BE49-F238E27FC236}">
                <a16:creationId xmlns:a16="http://schemas.microsoft.com/office/drawing/2014/main" id="{3230E8DD-2BF1-4F45-B6C0-7E9B78440B0B}"/>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7" name="Straight Connector 6">
            <a:extLst>
              <a:ext uri="{FF2B5EF4-FFF2-40B4-BE49-F238E27FC236}">
                <a16:creationId xmlns:a16="http://schemas.microsoft.com/office/drawing/2014/main" id="{DA6E4CAA-164D-45FB-8696-37432FBB2249}"/>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3FBECD5-51D5-4FDA-9A8B-E1E7FB9BC615}"/>
              </a:ext>
            </a:extLst>
          </p:cNvPr>
          <p:cNvSpPr/>
          <p:nvPr/>
        </p:nvSpPr>
        <p:spPr>
          <a:xfrm>
            <a:off x="0" y="650022"/>
            <a:ext cx="12192000" cy="6204287"/>
          </a:xfrm>
          <a:prstGeom prst="rect">
            <a:avLst/>
          </a:prstGeom>
          <a:solidFill>
            <a:srgbClr val="FEE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Imagen 2">
            <a:extLst>
              <a:ext uri="{FF2B5EF4-FFF2-40B4-BE49-F238E27FC236}">
                <a16:creationId xmlns:a16="http://schemas.microsoft.com/office/drawing/2014/main" id="{4BA726FE-F540-1E4E-BB58-3436DFC87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02" y="4122885"/>
            <a:ext cx="3067576" cy="1965960"/>
          </a:xfrm>
          <a:prstGeom prst="rect">
            <a:avLst/>
          </a:prstGeom>
        </p:spPr>
      </p:pic>
      <p:pic>
        <p:nvPicPr>
          <p:cNvPr id="10" name="Imagen 9" descr="Captura de pantalla de un celular de un mensaje con una foto de una persona&#10;&#10;Descripción generada automáticamente">
            <a:extLst>
              <a:ext uri="{FF2B5EF4-FFF2-40B4-BE49-F238E27FC236}">
                <a16:creationId xmlns:a16="http://schemas.microsoft.com/office/drawing/2014/main" id="{46E5D986-42D3-7B4A-94EE-0A47A9F4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02" y="1217542"/>
            <a:ext cx="2032000" cy="2628900"/>
          </a:xfrm>
          <a:prstGeom prst="rect">
            <a:avLst/>
          </a:prstGeom>
        </p:spPr>
      </p:pic>
      <p:pic>
        <p:nvPicPr>
          <p:cNvPr id="12" name="Imagen 11" descr="Imagen que contiene computadora&#10;&#10;Descripción generada automáticamente">
            <a:extLst>
              <a:ext uri="{FF2B5EF4-FFF2-40B4-BE49-F238E27FC236}">
                <a16:creationId xmlns:a16="http://schemas.microsoft.com/office/drawing/2014/main" id="{FEB3C2BF-8B6A-B849-AA4B-415A0A1DC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928" y="1217542"/>
            <a:ext cx="2032000" cy="2628900"/>
          </a:xfrm>
          <a:prstGeom prst="rect">
            <a:avLst/>
          </a:prstGeom>
        </p:spPr>
      </p:pic>
      <p:pic>
        <p:nvPicPr>
          <p:cNvPr id="14" name="Imagen 13">
            <a:extLst>
              <a:ext uri="{FF2B5EF4-FFF2-40B4-BE49-F238E27FC236}">
                <a16:creationId xmlns:a16="http://schemas.microsoft.com/office/drawing/2014/main" id="{1704E7F7-A399-B949-B992-077F02A5DF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736" y="4122884"/>
            <a:ext cx="2998884" cy="1965935"/>
          </a:xfrm>
          <a:prstGeom prst="rect">
            <a:avLst/>
          </a:prstGeom>
        </p:spPr>
      </p:pic>
      <p:pic>
        <p:nvPicPr>
          <p:cNvPr id="16" name="Imagen 15">
            <a:extLst>
              <a:ext uri="{FF2B5EF4-FFF2-40B4-BE49-F238E27FC236}">
                <a16:creationId xmlns:a16="http://schemas.microsoft.com/office/drawing/2014/main" id="{52FFA023-4BEF-EA44-AE43-F5A44FE4069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360237" y="1217542"/>
            <a:ext cx="2032000" cy="2628900"/>
          </a:xfrm>
          <a:prstGeom prst="rect">
            <a:avLst/>
          </a:prstGeom>
        </p:spPr>
      </p:pic>
      <p:pic>
        <p:nvPicPr>
          <p:cNvPr id="4" name="Imagen 3">
            <a:extLst>
              <a:ext uri="{FF2B5EF4-FFF2-40B4-BE49-F238E27FC236}">
                <a16:creationId xmlns:a16="http://schemas.microsoft.com/office/drawing/2014/main" id="{E17382BA-4651-B14C-A7E1-02B51F5297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0237" y="4133019"/>
            <a:ext cx="2890859" cy="1886408"/>
          </a:xfrm>
          <a:prstGeom prst="rect">
            <a:avLst/>
          </a:prstGeom>
        </p:spPr>
      </p:pic>
    </p:spTree>
    <p:extLst>
      <p:ext uri="{BB962C8B-B14F-4D97-AF65-F5344CB8AC3E}">
        <p14:creationId xmlns:p14="http://schemas.microsoft.com/office/powerpoint/2010/main" val="30786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449CB1-C159-432D-8114-64AD3E7EC32E}"/>
              </a:ext>
            </a:extLst>
          </p:cNvPr>
          <p:cNvSpPr/>
          <p:nvPr/>
        </p:nvSpPr>
        <p:spPr>
          <a:xfrm>
            <a:off x="0" y="772357"/>
            <a:ext cx="12192000" cy="6081951"/>
          </a:xfrm>
          <a:prstGeom prst="rect">
            <a:avLst/>
          </a:prstGeom>
          <a:solidFill>
            <a:srgbClr val="FFF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Information tools</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Imagen 7" descr="Una captura de pantalla de una red social&#10;&#10;Descripción generada automáticamente">
            <a:extLst>
              <a:ext uri="{FF2B5EF4-FFF2-40B4-BE49-F238E27FC236}">
                <a16:creationId xmlns:a16="http://schemas.microsoft.com/office/drawing/2014/main" id="{A7CDBC11-C4BB-324E-9A3F-7BADD8A80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07" y="1097788"/>
            <a:ext cx="10605009" cy="5422110"/>
          </a:xfrm>
          <a:prstGeom prst="rect">
            <a:avLst/>
          </a:prstGeom>
        </p:spPr>
      </p:pic>
    </p:spTree>
    <p:extLst>
      <p:ext uri="{BB962C8B-B14F-4D97-AF65-F5344CB8AC3E}">
        <p14:creationId xmlns:p14="http://schemas.microsoft.com/office/powerpoint/2010/main" val="404280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News</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19E8DFC-B83E-4E17-8B61-D43B4F374765}"/>
              </a:ext>
            </a:extLst>
          </p:cNvPr>
          <p:cNvPicPr>
            <a:picLocks noChangeAspect="1"/>
          </p:cNvPicPr>
          <p:nvPr/>
        </p:nvPicPr>
        <p:blipFill>
          <a:blip r:embed="rId3"/>
          <a:stretch>
            <a:fillRect/>
          </a:stretch>
        </p:blipFill>
        <p:spPr>
          <a:xfrm>
            <a:off x="365760" y="978668"/>
            <a:ext cx="8865870" cy="5517860"/>
          </a:xfrm>
          <a:prstGeom prst="rect">
            <a:avLst/>
          </a:prstGeom>
        </p:spPr>
      </p:pic>
      <p:pic>
        <p:nvPicPr>
          <p:cNvPr id="7" name="Picture 6">
            <a:extLst>
              <a:ext uri="{FF2B5EF4-FFF2-40B4-BE49-F238E27FC236}">
                <a16:creationId xmlns:a16="http://schemas.microsoft.com/office/drawing/2014/main" id="{24596C8F-2F35-442E-8E6E-87C81894D1D0}"/>
              </a:ext>
            </a:extLst>
          </p:cNvPr>
          <p:cNvPicPr>
            <a:picLocks noChangeAspect="1"/>
          </p:cNvPicPr>
          <p:nvPr/>
        </p:nvPicPr>
        <p:blipFill>
          <a:blip r:embed="rId4"/>
          <a:stretch>
            <a:fillRect/>
          </a:stretch>
        </p:blipFill>
        <p:spPr>
          <a:xfrm>
            <a:off x="9389777" y="976916"/>
            <a:ext cx="2559744" cy="5017776"/>
          </a:xfrm>
          <a:prstGeom prst="rect">
            <a:avLst/>
          </a:prstGeom>
        </p:spPr>
      </p:pic>
    </p:spTree>
    <p:extLst>
      <p:ext uri="{BB962C8B-B14F-4D97-AF65-F5344CB8AC3E}">
        <p14:creationId xmlns:p14="http://schemas.microsoft.com/office/powerpoint/2010/main" val="98013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Activities</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9" descr="Una captura de pantalla de un celular&#10;&#10;Descripción generada automáticamente">
            <a:extLst>
              <a:ext uri="{FF2B5EF4-FFF2-40B4-BE49-F238E27FC236}">
                <a16:creationId xmlns:a16="http://schemas.microsoft.com/office/drawing/2014/main" id="{00A6A965-D77F-9641-B48B-F46FD2CD6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92" y="1947672"/>
            <a:ext cx="2775858" cy="1554480"/>
          </a:xfrm>
          <a:prstGeom prst="rect">
            <a:avLst/>
          </a:prstGeom>
        </p:spPr>
      </p:pic>
      <p:pic>
        <p:nvPicPr>
          <p:cNvPr id="12" name="Imagen 11" descr="Imagen que contiene señal, computadora&#10;&#10;Descripción generada automáticamente">
            <a:extLst>
              <a:ext uri="{FF2B5EF4-FFF2-40B4-BE49-F238E27FC236}">
                <a16:creationId xmlns:a16="http://schemas.microsoft.com/office/drawing/2014/main" id="{9FE42954-B7C4-B64C-82C2-04F0F2DC9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552" y="1947672"/>
            <a:ext cx="2391508" cy="1554480"/>
          </a:xfrm>
          <a:prstGeom prst="rect">
            <a:avLst/>
          </a:prstGeom>
        </p:spPr>
      </p:pic>
      <p:pic>
        <p:nvPicPr>
          <p:cNvPr id="14" name="Imagen 13">
            <a:extLst>
              <a:ext uri="{FF2B5EF4-FFF2-40B4-BE49-F238E27FC236}">
                <a16:creationId xmlns:a16="http://schemas.microsoft.com/office/drawing/2014/main" id="{8E6CF25B-9739-3142-BD9D-D61138D85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162" y="1947672"/>
            <a:ext cx="2391504" cy="1554478"/>
          </a:xfrm>
          <a:prstGeom prst="rect">
            <a:avLst/>
          </a:prstGeom>
        </p:spPr>
      </p:pic>
      <p:pic>
        <p:nvPicPr>
          <p:cNvPr id="16" name="Imagen 15">
            <a:extLst>
              <a:ext uri="{FF2B5EF4-FFF2-40B4-BE49-F238E27FC236}">
                <a16:creationId xmlns:a16="http://schemas.microsoft.com/office/drawing/2014/main" id="{482BBA01-03DD-134E-BB84-75B889071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591" y="3821239"/>
            <a:ext cx="2859801" cy="1057961"/>
          </a:xfrm>
          <a:prstGeom prst="rect">
            <a:avLst/>
          </a:prstGeom>
        </p:spPr>
      </p:pic>
      <p:pic>
        <p:nvPicPr>
          <p:cNvPr id="18" name="Imagen 17" descr="Imagen que contiene cuchillo&#10;&#10;Descripción generada automáticamente">
            <a:extLst>
              <a:ext uri="{FF2B5EF4-FFF2-40B4-BE49-F238E27FC236}">
                <a16:creationId xmlns:a16="http://schemas.microsoft.com/office/drawing/2014/main" id="{D08DCA0E-A571-AB43-B07C-E52DDB1045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7552" y="3864060"/>
            <a:ext cx="2817148" cy="646287"/>
          </a:xfrm>
          <a:prstGeom prst="rect">
            <a:avLst/>
          </a:prstGeom>
        </p:spPr>
      </p:pic>
      <p:pic>
        <p:nvPicPr>
          <p:cNvPr id="20" name="Imagen 19">
            <a:extLst>
              <a:ext uri="{FF2B5EF4-FFF2-40B4-BE49-F238E27FC236}">
                <a16:creationId xmlns:a16="http://schemas.microsoft.com/office/drawing/2014/main" id="{59A2A92B-51C4-2348-BFFD-6BC77EB857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4161" y="3864059"/>
            <a:ext cx="2485317" cy="1057939"/>
          </a:xfrm>
          <a:prstGeom prst="rect">
            <a:avLst/>
          </a:prstGeom>
        </p:spPr>
      </p:pic>
    </p:spTree>
    <p:extLst>
      <p:ext uri="{BB962C8B-B14F-4D97-AF65-F5344CB8AC3E}">
        <p14:creationId xmlns:p14="http://schemas.microsoft.com/office/powerpoint/2010/main" val="1535115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AC9022-70A0-4293-BE84-188ADA2E95E7}"/>
              </a:ext>
            </a:extLst>
          </p:cNvPr>
          <p:cNvSpPr/>
          <p:nvPr/>
        </p:nvSpPr>
        <p:spPr>
          <a:xfrm>
            <a:off x="0" y="713861"/>
            <a:ext cx="12192000" cy="6139367"/>
          </a:xfrm>
          <a:prstGeom prst="rect">
            <a:avLst/>
          </a:prstGeom>
          <a:solidFill>
            <a:srgbClr val="DDECFA"/>
          </a:solidFill>
          <a:ln>
            <a:solidFill>
              <a:srgbClr val="D8E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TextBox 2">
            <a:extLst>
              <a:ext uri="{FF2B5EF4-FFF2-40B4-BE49-F238E27FC236}">
                <a16:creationId xmlns:a16="http://schemas.microsoft.com/office/drawing/2014/main" id="{85FCBBA5-4E1B-46F4-A2D7-0ADECD69AED5}"/>
              </a:ext>
            </a:extLst>
          </p:cNvPr>
          <p:cNvSpPr txBox="1"/>
          <p:nvPr/>
        </p:nvSpPr>
        <p:spPr>
          <a:xfrm>
            <a:off x="0" y="3691"/>
            <a:ext cx="7097485" cy="646331"/>
          </a:xfrm>
          <a:prstGeom prst="rect">
            <a:avLst/>
          </a:prstGeom>
          <a:noFill/>
        </p:spPr>
        <p:txBody>
          <a:bodyPr wrap="square" rtlCol="0">
            <a:spAutoFit/>
          </a:bodyPr>
          <a:lstStyle/>
          <a:p>
            <a:r>
              <a:rPr lang="en-US" sz="3600" b="1" dirty="0">
                <a:solidFill>
                  <a:schemeClr val="accent1">
                    <a:lumMod val="75000"/>
                  </a:schemeClr>
                </a:solidFill>
              </a:rPr>
              <a:t>COVID-19 Tracking</a:t>
            </a:r>
            <a:endParaRPr lang="es-CL" sz="3600" b="1" dirty="0">
              <a:solidFill>
                <a:schemeClr val="accent1">
                  <a:lumMod val="75000"/>
                </a:schemeClr>
              </a:solidFill>
            </a:endParaRPr>
          </a:p>
        </p:txBody>
      </p:sp>
      <p:pic>
        <p:nvPicPr>
          <p:cNvPr id="4" name="Picture 3">
            <a:extLst>
              <a:ext uri="{FF2B5EF4-FFF2-40B4-BE49-F238E27FC236}">
                <a16:creationId xmlns:a16="http://schemas.microsoft.com/office/drawing/2014/main" id="{90EBACA7-7717-4FF3-A789-12719D183D4E}"/>
              </a:ext>
            </a:extLst>
          </p:cNvPr>
          <p:cNvPicPr>
            <a:picLocks noChangeAspect="1"/>
          </p:cNvPicPr>
          <p:nvPr/>
        </p:nvPicPr>
        <p:blipFill>
          <a:blip r:embed="rId2"/>
          <a:stretch>
            <a:fillRect/>
          </a:stretch>
        </p:blipFill>
        <p:spPr>
          <a:xfrm>
            <a:off x="8360237" y="63829"/>
            <a:ext cx="3693920" cy="511421"/>
          </a:xfrm>
          <a:prstGeom prst="rect">
            <a:avLst/>
          </a:prstGeom>
        </p:spPr>
      </p:pic>
      <p:cxnSp>
        <p:nvCxnSpPr>
          <p:cNvPr id="5" name="Straight Connector 4">
            <a:extLst>
              <a:ext uri="{FF2B5EF4-FFF2-40B4-BE49-F238E27FC236}">
                <a16:creationId xmlns:a16="http://schemas.microsoft.com/office/drawing/2014/main" id="{82E79C89-62F1-40A0-93B9-CFD145B76F50}"/>
              </a:ext>
            </a:extLst>
          </p:cNvPr>
          <p:cNvCxnSpPr>
            <a:cxnSpLocks/>
          </p:cNvCxnSpPr>
          <p:nvPr/>
        </p:nvCxnSpPr>
        <p:spPr>
          <a:xfrm flipH="1">
            <a:off x="0" y="635388"/>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Imagen 6" descr="Captura de pantalla de un celular con texto e imágenes de una persona&#10;&#10;Descripción generada automáticamente">
            <a:extLst>
              <a:ext uri="{FF2B5EF4-FFF2-40B4-BE49-F238E27FC236}">
                <a16:creationId xmlns:a16="http://schemas.microsoft.com/office/drawing/2014/main" id="{85D31576-FC68-F74A-9496-43FD6E92E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297" y="855606"/>
            <a:ext cx="3167201" cy="2905252"/>
          </a:xfrm>
          <a:prstGeom prst="rect">
            <a:avLst/>
          </a:prstGeom>
        </p:spPr>
      </p:pic>
      <p:pic>
        <p:nvPicPr>
          <p:cNvPr id="15" name="Imagen 14" descr="Imagen que contiene teléfono, cuarto, señal&#10;&#10;Descripción generada automáticamente">
            <a:extLst>
              <a:ext uri="{FF2B5EF4-FFF2-40B4-BE49-F238E27FC236}">
                <a16:creationId xmlns:a16="http://schemas.microsoft.com/office/drawing/2014/main" id="{0CCB6978-87AA-1E46-BC28-8603477D7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9842" y="880150"/>
            <a:ext cx="3193733" cy="2903394"/>
          </a:xfrm>
          <a:prstGeom prst="rect">
            <a:avLst/>
          </a:prstGeom>
        </p:spPr>
      </p:pic>
      <p:pic>
        <p:nvPicPr>
          <p:cNvPr id="17" name="Imagen 16">
            <a:extLst>
              <a:ext uri="{FF2B5EF4-FFF2-40B4-BE49-F238E27FC236}">
                <a16:creationId xmlns:a16="http://schemas.microsoft.com/office/drawing/2014/main" id="{01467B29-5B01-6A4D-AA00-2718E7932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298" y="3847020"/>
            <a:ext cx="3167200" cy="2901252"/>
          </a:xfrm>
          <a:prstGeom prst="rect">
            <a:avLst/>
          </a:prstGeom>
        </p:spPr>
      </p:pic>
      <p:pic>
        <p:nvPicPr>
          <p:cNvPr id="19" name="Imagen 18" descr="Imagen que contiene foto, alimentos, colorido, diferente&#10;&#10;Descripción generada automáticamente">
            <a:extLst>
              <a:ext uri="{FF2B5EF4-FFF2-40B4-BE49-F238E27FC236}">
                <a16:creationId xmlns:a16="http://schemas.microsoft.com/office/drawing/2014/main" id="{929D7C1D-1976-324D-A603-F7B6E122B1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7802" y="3862016"/>
            <a:ext cx="3225816" cy="2886256"/>
          </a:xfrm>
          <a:prstGeom prst="rect">
            <a:avLst/>
          </a:prstGeom>
        </p:spPr>
      </p:pic>
    </p:spTree>
    <p:extLst>
      <p:ext uri="{BB962C8B-B14F-4D97-AF65-F5344CB8AC3E}">
        <p14:creationId xmlns:p14="http://schemas.microsoft.com/office/powerpoint/2010/main" val="4209970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747</Words>
  <Application>Microsoft Office PowerPoint</Application>
  <PresentationFormat>Panorámica</PresentationFormat>
  <Paragraphs>80</Paragraphs>
  <Slides>21</Slides>
  <Notes>8</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Taccari</dc:creator>
  <cp:lastModifiedBy>Alvaro Mauricio Monett Hernandez</cp:lastModifiedBy>
  <cp:revision>57</cp:revision>
  <dcterms:created xsi:type="dcterms:W3CDTF">2020-04-24T16:22:51Z</dcterms:created>
  <dcterms:modified xsi:type="dcterms:W3CDTF">2020-05-14T20:56:45Z</dcterms:modified>
</cp:coreProperties>
</file>