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1" r:id="rId5"/>
    <p:sldId id="262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51042-96CB-4DFE-9399-3C86C6DBBAD8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94259-3914-43F9-B6A4-E07018E94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92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50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90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63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39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13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68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517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1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69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014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7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43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690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4DE9-24F3-4819-B6D6-18D28BACCE43}" type="datetimeFigureOut">
              <a:rPr lang="es-CL" smtClean="0"/>
              <a:t>23-05-2018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DC84-BCB7-41E5-A10B-00558C7495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75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545142" y="2332628"/>
            <a:ext cx="11004300" cy="1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3600" b="1" u="sng" dirty="0"/>
              <a:t>WORKGROUP</a:t>
            </a:r>
            <a:endParaRPr lang="es-CL" sz="3600" dirty="0"/>
          </a:p>
          <a:p>
            <a:pPr algn="ctr"/>
            <a:r>
              <a:rPr lang="es-CO" sz="3600" b="1" u="sng" dirty="0"/>
              <a:t>REGIONAL GEOSPATIAL DATA INFRASTRUCTURES</a:t>
            </a:r>
            <a:endParaRPr lang="es-CL" sz="3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126703" y="5706606"/>
            <a:ext cx="8102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22 Mayo  2018</a:t>
            </a:r>
          </a:p>
          <a:p>
            <a:pPr algn="ctr"/>
            <a:r>
              <a:rPr lang="es-CL" dirty="0" smtClean="0"/>
              <a:t>Macarena Pérez García </a:t>
            </a:r>
          </a:p>
          <a:p>
            <a:pPr algn="ctr"/>
            <a:r>
              <a:rPr lang="es-CL" dirty="0" smtClean="0"/>
              <a:t>Geógrafo </a:t>
            </a:r>
          </a:p>
          <a:p>
            <a:pPr algn="ctr"/>
            <a:r>
              <a:rPr lang="es-CL" dirty="0" smtClean="0"/>
              <a:t>Secretaria Ejecutiva del Sistema Nacional de Coordinación de Información Territorial </a:t>
            </a:r>
            <a:endParaRPr lang="es-CL" dirty="0"/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3" y="186069"/>
            <a:ext cx="1272362" cy="12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199" y="542260"/>
            <a:ext cx="10760149" cy="622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OF THE WORKING GROUP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Coordinate the actions related to the implementation, development and promotion of the Geospatial Data Infrastructures (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SDIs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of the Member States of UN-GGIM Americas.</a:t>
            </a:r>
            <a:endParaRPr lang="es-CL" sz="2000" b="1" dirty="0" smtClean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L" b="1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es-C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Diagnose the current status (2018) of the National Geospatial Data Infrastructures in the region, considering the components of the SDIs.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Design evaluation and monitoring tool regarding the state of progress of the National SDIs of the region.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Spread initiatives and good regional practices in the field of IDES, generating a basic guideline document regarding the operation of SDIs.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Promote and carry out training and improvement instances in the region regarding different components of the SDIs.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4167" y="10106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possible to understand a Geospatial Data Infrastructure (SDI) as a collection of technologies, policies and institutional arrangements that facilitate the availability and access to spatial or geographic information (GI)</a:t>
            </a:r>
            <a:endParaRPr lang="es-CL" dirty="0"/>
          </a:p>
        </p:txBody>
      </p:sp>
      <p:pic>
        <p:nvPicPr>
          <p:cNvPr id="5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850" y="1335726"/>
            <a:ext cx="4765425" cy="3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58793" y="459094"/>
            <a:ext cx="311264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58520" algn="l"/>
              </a:tabLst>
            </a:pPr>
            <a:r>
              <a:rPr lang="en-US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CONTEXT AND BASIS</a:t>
            </a:r>
            <a:endParaRPr lang="es-CL" sz="1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4167" y="309299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Regional advances in this area are disparate, and largely respond to initiatives that address the particular reality, giving answers to situations of natural risks, cadastral surveys or others, being a mission for UN-GGIM Americas, </a:t>
            </a:r>
            <a:r>
              <a:rPr lang="en-US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contribute in the definition of regional policies that are linked to the Global Framework</a:t>
            </a:r>
            <a:endParaRPr lang="es-C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5465" y="397021"/>
            <a:ext cx="6104861" cy="698131"/>
          </a:xfrm>
        </p:spPr>
        <p:txBody>
          <a:bodyPr>
            <a:normAutofit/>
          </a:bodyPr>
          <a:lstStyle/>
          <a:p>
            <a:r>
              <a:rPr lang="es-CL" b="1" dirty="0" err="1" smtClean="0"/>
              <a:t>Work</a:t>
            </a:r>
            <a:r>
              <a:rPr lang="es-CL" b="1" dirty="0" smtClean="0"/>
              <a:t> </a:t>
            </a:r>
            <a:r>
              <a:rPr lang="es-CL" b="1" dirty="0" err="1" smtClean="0"/>
              <a:t>for</a:t>
            </a:r>
            <a:r>
              <a:rPr lang="es-CL" b="1" dirty="0" smtClean="0"/>
              <a:t> 2018 – Objetives </a:t>
            </a:r>
            <a:endParaRPr lang="es-CL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06227"/>
              </p:ext>
            </p:extLst>
          </p:nvPr>
        </p:nvGraphicFramePr>
        <p:xfrm>
          <a:off x="498878" y="1733108"/>
          <a:ext cx="9292822" cy="41520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8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OBJECTIVES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RESULTS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TIME LIMIT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12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Diagnose the current status (2018) of the Geospatial Data Infrastructures in the Region, considering the components of the SDIs.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* </a:t>
                      </a:r>
                      <a:r>
                        <a:rPr lang="es-CL" sz="2000" dirty="0" err="1">
                          <a:effectLst/>
                        </a:rPr>
                        <a:t>Diagnostic</a:t>
                      </a:r>
                      <a:r>
                        <a:rPr lang="es-CL" sz="2000" dirty="0">
                          <a:effectLst/>
                        </a:rPr>
                        <a:t> </a:t>
                      </a:r>
                      <a:r>
                        <a:rPr lang="es-CL" sz="2000" dirty="0" err="1">
                          <a:effectLst/>
                        </a:rPr>
                        <a:t>instrument</a:t>
                      </a:r>
                      <a:r>
                        <a:rPr lang="es-CL" sz="2000" dirty="0">
                          <a:effectLst/>
                        </a:rPr>
                        <a:t> (</a:t>
                      </a:r>
                      <a:r>
                        <a:rPr lang="es-CL" sz="2000" dirty="0" err="1">
                          <a:effectLst/>
                        </a:rPr>
                        <a:t>survey</a:t>
                      </a:r>
                      <a:r>
                        <a:rPr lang="es-CL" sz="2000" dirty="0">
                          <a:effectLst/>
                        </a:rPr>
                        <a:t>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April-18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88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 Document Summary of regional results (Excel spreadsheets, Report)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 err="1">
                          <a:effectLst/>
                        </a:rPr>
                        <a:t>May</a:t>
                      </a:r>
                      <a:r>
                        <a:rPr lang="es-CL" sz="2000" dirty="0">
                          <a:effectLst/>
                        </a:rPr>
                        <a:t> 2018  - Julio 2018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977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 Panel of dynamic mapping of results by country. </a:t>
                      </a:r>
                      <a:r>
                        <a:rPr lang="es-CL" sz="2000" dirty="0" err="1">
                          <a:effectLst/>
                        </a:rPr>
                        <a:t>First</a:t>
                      </a:r>
                      <a:r>
                        <a:rPr lang="es-CL" sz="2000" dirty="0">
                          <a:effectLst/>
                        </a:rPr>
                        <a:t> </a:t>
                      </a:r>
                      <a:r>
                        <a:rPr lang="es-CL" sz="2000" dirty="0" err="1">
                          <a:effectLst/>
                        </a:rPr>
                        <a:t>advance</a:t>
                      </a:r>
                      <a:r>
                        <a:rPr lang="es-CL" sz="2000" dirty="0">
                          <a:effectLst/>
                        </a:rPr>
                        <a:t> </a:t>
                      </a:r>
                      <a:r>
                        <a:rPr lang="es-CL" sz="2000" dirty="0" err="1">
                          <a:effectLst/>
                        </a:rPr>
                        <a:t>August</a:t>
                      </a:r>
                      <a:r>
                        <a:rPr lang="es-CL" sz="2000" dirty="0">
                          <a:effectLst/>
                        </a:rPr>
                        <a:t> 2018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 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 err="1">
                          <a:effectLst/>
                        </a:rPr>
                        <a:t>August</a:t>
                      </a:r>
                      <a:r>
                        <a:rPr lang="es-CL" sz="2000" dirty="0">
                          <a:effectLst/>
                        </a:rPr>
                        <a:t> 2018- Octubre 2018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 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0"/>
            <a:ext cx="914400" cy="914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926601" y="348690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B0F0"/>
                </a:solidFill>
              </a:rPr>
              <a:t>JUNE- JULY (10) 2018 </a:t>
            </a:r>
            <a:endParaRPr lang="es-C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2586" t="15388" r="81802" b="13755"/>
          <a:stretch/>
        </p:blipFill>
        <p:spPr>
          <a:xfrm>
            <a:off x="8773035" y="2403378"/>
            <a:ext cx="3047999" cy="43229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79992" y="999460"/>
            <a:ext cx="6741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epresentative of each country in the regional committee. </a:t>
            </a:r>
          </a:p>
          <a:p>
            <a:endParaRPr lang="en-US" sz="2800" dirty="0"/>
          </a:p>
          <a:p>
            <a:r>
              <a:rPr lang="en-US" sz="1200" dirty="0" smtClean="0"/>
              <a:t>*For example the professional in charge of the SDI</a:t>
            </a:r>
            <a:endParaRPr lang="es-CL" sz="1200" dirty="0"/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0"/>
            <a:ext cx="914400" cy="9144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34561" y="1295365"/>
            <a:ext cx="3255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Who will answer the survey?</a:t>
            </a:r>
            <a:endParaRPr lang="es-CL" sz="2000" b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4751" y="3169353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what do we want to know? </a:t>
            </a:r>
            <a:endParaRPr lang="es-CL" b="1" dirty="0">
              <a:solidFill>
                <a:srgbClr val="00B0F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4751" y="4149370"/>
            <a:ext cx="3350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tate of the components of the SDI</a:t>
            </a:r>
            <a:endParaRPr lang="es-CL" sz="2400" dirty="0"/>
          </a:p>
        </p:txBody>
      </p:sp>
      <p:sp>
        <p:nvSpPr>
          <p:cNvPr id="9" name="Flecha derecha 8"/>
          <p:cNvSpPr/>
          <p:nvPr/>
        </p:nvSpPr>
        <p:spPr>
          <a:xfrm>
            <a:off x="4389619" y="1295365"/>
            <a:ext cx="35250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 derecha 9"/>
          <p:cNvSpPr/>
          <p:nvPr/>
        </p:nvSpPr>
        <p:spPr>
          <a:xfrm rot="5400000">
            <a:off x="1215056" y="3576436"/>
            <a:ext cx="352502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5741566" y="3668750"/>
            <a:ext cx="226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how will we show the results</a:t>
            </a:r>
            <a:endParaRPr lang="es-CL" sz="2000" b="1" dirty="0">
              <a:solidFill>
                <a:srgbClr val="00B0F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8142750" y="3937353"/>
            <a:ext cx="352502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53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GRAF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31" y="326348"/>
            <a:ext cx="4582631" cy="2204418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0"/>
            <a:ext cx="914400" cy="9144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216195" y="2610183"/>
            <a:ext cx="3629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en-US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tructure of </a:t>
            </a:r>
          </a:p>
          <a:p>
            <a:pPr algn="ctr"/>
            <a:r>
              <a:rPr lang="en-US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survey</a:t>
            </a:r>
            <a:endParaRPr lang="en-US" sz="2800" b="1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Conector angular 8"/>
          <p:cNvCxnSpPr>
            <a:stCxn id="7" idx="3"/>
          </p:cNvCxnSpPr>
          <p:nvPr/>
        </p:nvCxnSpPr>
        <p:spPr>
          <a:xfrm flipV="1">
            <a:off x="3413051" y="1488557"/>
            <a:ext cx="2966484" cy="159868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901609" y="3087238"/>
            <a:ext cx="12227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379535" y="2945219"/>
            <a:ext cx="392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STATISTICS / GEOSPATIAL INFORMATION</a:t>
            </a:r>
            <a:endParaRPr lang="es-CL" dirty="0"/>
          </a:p>
        </p:txBody>
      </p:sp>
      <p:cxnSp>
        <p:nvCxnSpPr>
          <p:cNvPr id="15" name="Conector angular 14"/>
          <p:cNvCxnSpPr/>
          <p:nvPr/>
        </p:nvCxnSpPr>
        <p:spPr>
          <a:xfrm>
            <a:off x="4901609" y="3087238"/>
            <a:ext cx="1669312" cy="1048827"/>
          </a:xfrm>
          <a:prstGeom prst="bentConnector3">
            <a:avLst>
              <a:gd name="adj1" fmla="val -31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698512" y="3951399"/>
            <a:ext cx="123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DISASTERS </a:t>
            </a:r>
            <a:endParaRPr lang="es-CL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4901609" y="3763926"/>
            <a:ext cx="0" cy="11695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285680" y="5070742"/>
            <a:ext cx="228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ACADEMIC NETWORK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8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0"/>
            <a:ext cx="914400" cy="91440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90170"/>
              </p:ext>
            </p:extLst>
          </p:nvPr>
        </p:nvGraphicFramePr>
        <p:xfrm>
          <a:off x="632783" y="1557078"/>
          <a:ext cx="5916872" cy="36296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7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GRUPO DE TRABAJO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COORDINADOR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ESTADOS MIEMBROS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GT- IDE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Chile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Dominica, </a:t>
                      </a:r>
                      <a:r>
                        <a:rPr lang="es-MX" sz="1600" dirty="0" err="1">
                          <a:effectLst/>
                        </a:rPr>
                        <a:t>Belize</a:t>
                      </a:r>
                      <a:r>
                        <a:rPr lang="es-MX" sz="1600" dirty="0">
                          <a:effectLst/>
                        </a:rPr>
                        <a:t>, México, Antigua &amp; Barbuda, Colombia, Barbados, Perú, Guyana, Brasil, Costa Rica, </a:t>
                      </a:r>
                      <a:r>
                        <a:rPr lang="es-MX" sz="1600" dirty="0" err="1">
                          <a:effectLst/>
                        </a:rPr>
                        <a:t>Haïti</a:t>
                      </a:r>
                      <a:r>
                        <a:rPr lang="es-MX" sz="1600" dirty="0">
                          <a:effectLst/>
                        </a:rPr>
                        <a:t>, Bahamas, República Dominicana, El Salvador, Bolivia, Panamá, Venezuela, Honduras, Argentina, Paraguay, USA, St. Maarten, Trinidad &amp; Tobago, </a:t>
                      </a:r>
                      <a:r>
                        <a:rPr lang="es-MX" sz="1600" dirty="0" smtClean="0">
                          <a:effectLst/>
                        </a:rPr>
                        <a:t>Jamaica,</a:t>
                      </a:r>
                      <a:r>
                        <a:rPr lang="es-MX" sz="1600" baseline="0" dirty="0" smtClean="0">
                          <a:effectLst/>
                        </a:rPr>
                        <a:t> Nicaragua, Uruguay, Grenada</a:t>
                      </a:r>
                      <a:r>
                        <a:rPr lang="es-MX" sz="1600" baseline="0" smtClean="0">
                          <a:effectLst/>
                        </a:rPr>
                        <a:t>, </a:t>
                      </a:r>
                      <a:r>
                        <a:rPr lang="es-MX" sz="1600" baseline="0" smtClean="0">
                          <a:effectLst/>
                        </a:rPr>
                        <a:t>Ecuador, Cuba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591646" y="542260"/>
            <a:ext cx="4293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Designation </a:t>
            </a:r>
            <a:r>
              <a:rPr lang="en-US" sz="2000" b="1" dirty="0">
                <a:solidFill>
                  <a:schemeClr val="accent1"/>
                </a:solidFill>
              </a:rPr>
              <a:t>of tasks to Member States</a:t>
            </a:r>
            <a:endParaRPr lang="es-CL" sz="2000" b="1" dirty="0">
              <a:solidFill>
                <a:schemeClr val="accent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78995" y="1626780"/>
            <a:ext cx="4657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- 2018: </a:t>
            </a:r>
            <a:r>
              <a:rPr lang="en-US" dirty="0" smtClean="0"/>
              <a:t>request to answer brief interview about specific components of SDI. </a:t>
            </a:r>
          </a:p>
          <a:p>
            <a:endParaRPr lang="en-US" dirty="0"/>
          </a:p>
          <a:p>
            <a:r>
              <a:rPr lang="en-US" dirty="0" smtClean="0"/>
              <a:t>-2019: request of technical documents for elaboration of repository.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117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545142" y="2332628"/>
            <a:ext cx="11004300" cy="1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3600" b="1" dirty="0">
                <a:solidFill>
                  <a:schemeClr val="accent1"/>
                </a:solidFill>
              </a:rPr>
              <a:t>WORKGROUP</a:t>
            </a:r>
            <a:endParaRPr lang="es-CL" sz="3600" dirty="0">
              <a:solidFill>
                <a:schemeClr val="accent1"/>
              </a:solidFill>
            </a:endParaRPr>
          </a:p>
          <a:p>
            <a:pPr algn="ctr"/>
            <a:r>
              <a:rPr lang="es-CO" sz="3600" b="1" dirty="0">
                <a:solidFill>
                  <a:schemeClr val="accent1"/>
                </a:solidFill>
              </a:rPr>
              <a:t>REGIONAL GEOSPATIAL DATA INFRASTRUCTURES</a:t>
            </a:r>
            <a:endParaRPr lang="es-CL" sz="3600" dirty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26703" y="5706606"/>
            <a:ext cx="8102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22 Mayo  2018</a:t>
            </a:r>
          </a:p>
          <a:p>
            <a:pPr algn="ctr"/>
            <a:r>
              <a:rPr lang="es-CL" dirty="0" smtClean="0"/>
              <a:t>Macarena Pérez García </a:t>
            </a:r>
          </a:p>
          <a:p>
            <a:pPr algn="ctr"/>
            <a:r>
              <a:rPr lang="es-CL" dirty="0" smtClean="0"/>
              <a:t>Geógrafo </a:t>
            </a:r>
          </a:p>
          <a:p>
            <a:pPr algn="ctr"/>
            <a:r>
              <a:rPr lang="es-CL" dirty="0" smtClean="0"/>
              <a:t>Secretaria Ejecutiva del Sistema Nacional de Coordinación de Información Territorial </a:t>
            </a:r>
            <a:endParaRPr lang="es-CL" dirty="0"/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3" y="186069"/>
            <a:ext cx="1272362" cy="12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384</Words>
  <Application>Microsoft Office PowerPoint</Application>
  <PresentationFormat>Panorámica</PresentationFormat>
  <Paragraphs>67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Work for 2018 – Objetives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Macarena Perez Garcia</dc:creator>
  <cp:lastModifiedBy>GARCIA SECO GABRIELA</cp:lastModifiedBy>
  <cp:revision>14</cp:revision>
  <dcterms:created xsi:type="dcterms:W3CDTF">2018-05-22T14:39:27Z</dcterms:created>
  <dcterms:modified xsi:type="dcterms:W3CDTF">2018-05-23T20:36:21Z</dcterms:modified>
</cp:coreProperties>
</file>