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" roundtripDataSignature="AMtx7miwlTRRQjUQhz6HlihD+rDpHC8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11ED7-D3A2-4E26-89D6-796AF89B9389}">
  <a:tblStyle styleId="{5C711ED7-D3A2-4E26-89D6-796AF89B938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1E213-1D85-4B21-9D3D-5C4A4BFE1BE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F91DFCA7-57AF-42E5-85DA-8C905335BF37}">
      <dgm:prSet phldrT="[Texto]"/>
      <dgm:spPr/>
      <dgm:t>
        <a:bodyPr/>
        <a:lstStyle/>
        <a:p>
          <a:r>
            <a:rPr lang="es-MX" dirty="0" err="1">
              <a:latin typeface="Calibri" panose="020F0502020204030204" pitchFamily="34" charset="0"/>
              <a:cs typeface="Calibri" panose="020F0502020204030204" pitchFamily="34" charset="0"/>
            </a:rPr>
            <a:t>Request</a:t>
          </a:r>
          <a:r>
            <a:rPr lang="es-MX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>
              <a:latin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es-MX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es-MX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>
              <a:latin typeface="Calibri" panose="020F0502020204030204" pitchFamily="34" charset="0"/>
              <a:cs typeface="Calibri" panose="020F0502020204030204" pitchFamily="34" charset="0"/>
            </a:rPr>
            <a:t>countries</a:t>
          </a:r>
          <a:r>
            <a:rPr lang="es-MX" dirty="0">
              <a:latin typeface="Calibri" panose="020F0502020204030204" pitchFamily="34" charset="0"/>
              <a:cs typeface="Calibri" panose="020F0502020204030204" pitchFamily="34" charset="0"/>
            </a:rPr>
            <a:t> (JUNE 2019)</a:t>
          </a:r>
          <a:endParaRPr lang="es-C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B63F5E-5058-435D-B635-6F167BFC8C2E}" type="parTrans" cxnId="{1937AFAB-ECE5-4933-B77A-D074035728D2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4DB6B-6026-4B5B-AA07-291AADE22EBF}" type="sibTrans" cxnId="{1937AFAB-ECE5-4933-B77A-D074035728D2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C52116-0DF9-4FED-ACF6-DC451E1B4F9F}">
      <dgm:prSet/>
      <dgm:spPr/>
      <dgm:t>
        <a:bodyPr/>
        <a:lstStyle/>
        <a:p>
          <a:pPr rtl="0"/>
          <a:r>
            <a:rPr lang="es-CL" u="none" strike="noStrike" cap="none" dirty="0">
              <a:latin typeface="Calibri" panose="020F0502020204030204" pitchFamily="34" charset="0"/>
              <a:cs typeface="Calibri" panose="020F0502020204030204" pitchFamily="34" charset="0"/>
            </a:rPr>
            <a:t>Web </a:t>
          </a:r>
          <a:r>
            <a:rPr lang="es-CL" u="none" strike="noStrike" cap="none" dirty="0" err="1">
              <a:latin typeface="Calibri" panose="020F0502020204030204" pitchFamily="34" charset="0"/>
              <a:cs typeface="Calibri" panose="020F0502020204030204" pitchFamily="34" charset="0"/>
            </a:rPr>
            <a:t>documentation</a:t>
          </a:r>
          <a:r>
            <a:rPr lang="es-CL" u="none" strike="noStrike" cap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CL" u="none" strike="noStrike" cap="none" dirty="0" err="1">
              <a:latin typeface="Calibri" panose="020F0502020204030204" pitchFamily="34" charset="0"/>
              <a:cs typeface="Calibri" panose="020F0502020204030204" pitchFamily="34" charset="0"/>
            </a:rPr>
            <a:t>repository</a:t>
          </a:r>
          <a:endParaRPr lang="es-CL" u="none" strike="noStrike" cap="none" dirty="0">
            <a:latin typeface="Calibri" panose="020F0502020204030204" pitchFamily="34" charset="0"/>
            <a:cs typeface="Calibri" panose="020F0502020204030204" pitchFamily="34" charset="0"/>
            <a:sym typeface="Calibri"/>
          </a:endParaRPr>
        </a:p>
      </dgm:t>
    </dgm:pt>
    <dgm:pt modelId="{0C545AC3-0C73-4072-8B3B-F15FA1868AF0}" type="parTrans" cxnId="{0E94F7B4-05F1-4EB7-836E-E5B96A7297BA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043D99-86F5-4EA4-B5FD-21F845A7B004}" type="sibTrans" cxnId="{0E94F7B4-05F1-4EB7-836E-E5B96A7297BA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C8A743-90B5-4350-93C3-6671719DF2D5}">
      <dgm:prSet/>
      <dgm:spPr/>
      <dgm:t>
        <a:bodyPr/>
        <a:lstStyle/>
        <a:p>
          <a:pPr rtl="0"/>
          <a:r>
            <a:rPr lang="en-US" u="none" strike="noStrike" cap="none" dirty="0">
              <a:latin typeface="Calibri" panose="020F0502020204030204" pitchFamily="34" charset="0"/>
              <a:cs typeface="Calibri" panose="020F0502020204030204" pitchFamily="34" charset="0"/>
            </a:rPr>
            <a:t>Matrix of information (related with 2018-2019 survey)</a:t>
          </a:r>
        </a:p>
      </dgm:t>
    </dgm:pt>
    <dgm:pt modelId="{524099A0-A305-4C3D-BA83-4AFFCA907FC1}" type="parTrans" cxnId="{C6C0DBB7-9799-42C2-9091-D94D15B6AB38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BABB81-F0E3-4005-A34E-9A9FA31CB73E}" type="sibTrans" cxnId="{C6C0DBB7-9799-42C2-9091-D94D15B6AB38}">
      <dgm:prSet/>
      <dgm:spPr/>
      <dgm:t>
        <a:bodyPr/>
        <a:lstStyle/>
        <a:p>
          <a:endParaRPr lang="es-C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0C1A47-E6C9-4B75-954C-6AFE2D03DB41}" type="pres">
      <dgm:prSet presAssocID="{B3A1E213-1D85-4B21-9D3D-5C4A4BFE1BEB}" presName="rootnode" presStyleCnt="0">
        <dgm:presLayoutVars>
          <dgm:chMax/>
          <dgm:chPref/>
          <dgm:dir/>
          <dgm:animLvl val="lvl"/>
        </dgm:presLayoutVars>
      </dgm:prSet>
      <dgm:spPr/>
    </dgm:pt>
    <dgm:pt modelId="{39CEE787-6C71-46DE-980B-39156D20E617}" type="pres">
      <dgm:prSet presAssocID="{F91DFCA7-57AF-42E5-85DA-8C905335BF37}" presName="composite" presStyleCnt="0"/>
      <dgm:spPr/>
    </dgm:pt>
    <dgm:pt modelId="{E6D9C821-C39A-4180-A52E-3DD38F62059A}" type="pres">
      <dgm:prSet presAssocID="{F91DFCA7-57AF-42E5-85DA-8C905335BF37}" presName="bentUpArrow1" presStyleLbl="alignImgPlace1" presStyleIdx="0" presStyleCnt="2"/>
      <dgm:spPr/>
    </dgm:pt>
    <dgm:pt modelId="{FCB556C1-3A03-45A0-9D95-E976B505C17E}" type="pres">
      <dgm:prSet presAssocID="{F91DFCA7-57AF-42E5-85DA-8C905335BF37}" presName="ParentText" presStyleLbl="node1" presStyleIdx="0" presStyleCnt="3" custScaleX="98646" custScaleY="77180">
        <dgm:presLayoutVars>
          <dgm:chMax val="1"/>
          <dgm:chPref val="1"/>
          <dgm:bulletEnabled val="1"/>
        </dgm:presLayoutVars>
      </dgm:prSet>
      <dgm:spPr/>
    </dgm:pt>
    <dgm:pt modelId="{EBCCFC18-3BA5-45A3-ABB2-D8A018CC3CF4}" type="pres">
      <dgm:prSet presAssocID="{F91DFCA7-57AF-42E5-85DA-8C905335BF3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68EF66F-F55A-4329-870C-CF04DF88C8C3}" type="pres">
      <dgm:prSet presAssocID="{A0C4DB6B-6026-4B5B-AA07-291AADE22EBF}" presName="sibTrans" presStyleCnt="0"/>
      <dgm:spPr/>
    </dgm:pt>
    <dgm:pt modelId="{BC8F33B5-0009-4585-94B4-C69A442B2124}" type="pres">
      <dgm:prSet presAssocID="{8CC8A743-90B5-4350-93C3-6671719DF2D5}" presName="composite" presStyleCnt="0"/>
      <dgm:spPr/>
    </dgm:pt>
    <dgm:pt modelId="{52308662-6DDA-4200-9F83-473BC98B0D6A}" type="pres">
      <dgm:prSet presAssocID="{8CC8A743-90B5-4350-93C3-6671719DF2D5}" presName="bentUpArrow1" presStyleLbl="alignImgPlace1" presStyleIdx="1" presStyleCnt="2"/>
      <dgm:spPr/>
    </dgm:pt>
    <dgm:pt modelId="{52646681-FA2A-49A3-9D8D-D2EE1DF4C93B}" type="pres">
      <dgm:prSet presAssocID="{8CC8A743-90B5-4350-93C3-6671719DF2D5}" presName="ParentText" presStyleLbl="node1" presStyleIdx="1" presStyleCnt="3" custScaleX="123917">
        <dgm:presLayoutVars>
          <dgm:chMax val="1"/>
          <dgm:chPref val="1"/>
          <dgm:bulletEnabled val="1"/>
        </dgm:presLayoutVars>
      </dgm:prSet>
      <dgm:spPr/>
    </dgm:pt>
    <dgm:pt modelId="{AF8DDCCE-5EFE-42E0-BB7B-2301412ABF1F}" type="pres">
      <dgm:prSet presAssocID="{8CC8A743-90B5-4350-93C3-6671719DF2D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13D299B-9784-4692-89FA-4D77F34EE498}" type="pres">
      <dgm:prSet presAssocID="{95BABB81-F0E3-4005-A34E-9A9FA31CB73E}" presName="sibTrans" presStyleCnt="0"/>
      <dgm:spPr/>
    </dgm:pt>
    <dgm:pt modelId="{5C9BCECF-018F-46E3-8299-154169971E37}" type="pres">
      <dgm:prSet presAssocID="{D0C52116-0DF9-4FED-ACF6-DC451E1B4F9F}" presName="composite" presStyleCnt="0"/>
      <dgm:spPr/>
    </dgm:pt>
    <dgm:pt modelId="{20711FBD-3512-4A70-B7F4-65D6A19B359B}" type="pres">
      <dgm:prSet presAssocID="{D0C52116-0DF9-4FED-ACF6-DC451E1B4F9F}" presName="ParentText" presStyleLbl="node1" presStyleIdx="2" presStyleCnt="3" custScaleX="198093" custScaleY="101619" custLinFactNeighborX="12440" custLinFactNeighborY="1375">
        <dgm:presLayoutVars>
          <dgm:chMax val="1"/>
          <dgm:chPref val="1"/>
          <dgm:bulletEnabled val="1"/>
        </dgm:presLayoutVars>
      </dgm:prSet>
      <dgm:spPr/>
    </dgm:pt>
  </dgm:ptLst>
  <dgm:cxnLst>
    <dgm:cxn modelId="{68A83C31-1A44-466E-A2D1-56F34C091D36}" type="presOf" srcId="{F91DFCA7-57AF-42E5-85DA-8C905335BF37}" destId="{FCB556C1-3A03-45A0-9D95-E976B505C17E}" srcOrd="0" destOrd="0" presId="urn:microsoft.com/office/officeart/2005/8/layout/StepDownProcess"/>
    <dgm:cxn modelId="{65CB5A36-935A-46A6-BC17-C723057AC23E}" type="presOf" srcId="{D0C52116-0DF9-4FED-ACF6-DC451E1B4F9F}" destId="{20711FBD-3512-4A70-B7F4-65D6A19B359B}" srcOrd="0" destOrd="0" presId="urn:microsoft.com/office/officeart/2005/8/layout/StepDownProcess"/>
    <dgm:cxn modelId="{1937AFAB-ECE5-4933-B77A-D074035728D2}" srcId="{B3A1E213-1D85-4B21-9D3D-5C4A4BFE1BEB}" destId="{F91DFCA7-57AF-42E5-85DA-8C905335BF37}" srcOrd="0" destOrd="0" parTransId="{8FB63F5E-5058-435D-B635-6F167BFC8C2E}" sibTransId="{A0C4DB6B-6026-4B5B-AA07-291AADE22EBF}"/>
    <dgm:cxn modelId="{0E94F7B4-05F1-4EB7-836E-E5B96A7297BA}" srcId="{B3A1E213-1D85-4B21-9D3D-5C4A4BFE1BEB}" destId="{D0C52116-0DF9-4FED-ACF6-DC451E1B4F9F}" srcOrd="2" destOrd="0" parTransId="{0C545AC3-0C73-4072-8B3B-F15FA1868AF0}" sibTransId="{C2043D99-86F5-4EA4-B5FD-21F845A7B004}"/>
    <dgm:cxn modelId="{C6C0DBB7-9799-42C2-9091-D94D15B6AB38}" srcId="{B3A1E213-1D85-4B21-9D3D-5C4A4BFE1BEB}" destId="{8CC8A743-90B5-4350-93C3-6671719DF2D5}" srcOrd="1" destOrd="0" parTransId="{524099A0-A305-4C3D-BA83-4AFFCA907FC1}" sibTransId="{95BABB81-F0E3-4005-A34E-9A9FA31CB73E}"/>
    <dgm:cxn modelId="{AC4C03C7-55FD-4706-B420-F390600F3FD7}" type="presOf" srcId="{B3A1E213-1D85-4B21-9D3D-5C4A4BFE1BEB}" destId="{080C1A47-E6C9-4B75-954C-6AFE2D03DB41}" srcOrd="0" destOrd="0" presId="urn:microsoft.com/office/officeart/2005/8/layout/StepDownProcess"/>
    <dgm:cxn modelId="{96528ED9-4DE8-47AA-97AA-E17B32FDEA97}" type="presOf" srcId="{8CC8A743-90B5-4350-93C3-6671719DF2D5}" destId="{52646681-FA2A-49A3-9D8D-D2EE1DF4C93B}" srcOrd="0" destOrd="0" presId="urn:microsoft.com/office/officeart/2005/8/layout/StepDownProcess"/>
    <dgm:cxn modelId="{86016476-AB58-473A-9352-C156671BC6F9}" type="presParOf" srcId="{080C1A47-E6C9-4B75-954C-6AFE2D03DB41}" destId="{39CEE787-6C71-46DE-980B-39156D20E617}" srcOrd="0" destOrd="0" presId="urn:microsoft.com/office/officeart/2005/8/layout/StepDownProcess"/>
    <dgm:cxn modelId="{456368D1-1CD9-40E3-8A58-A0EBCD38BE57}" type="presParOf" srcId="{39CEE787-6C71-46DE-980B-39156D20E617}" destId="{E6D9C821-C39A-4180-A52E-3DD38F62059A}" srcOrd="0" destOrd="0" presId="urn:microsoft.com/office/officeart/2005/8/layout/StepDownProcess"/>
    <dgm:cxn modelId="{1E8DF746-3376-4F3B-91F0-7B8A4BA06B2B}" type="presParOf" srcId="{39CEE787-6C71-46DE-980B-39156D20E617}" destId="{FCB556C1-3A03-45A0-9D95-E976B505C17E}" srcOrd="1" destOrd="0" presId="urn:microsoft.com/office/officeart/2005/8/layout/StepDownProcess"/>
    <dgm:cxn modelId="{889C847D-1081-4981-89BC-A17B193E8D6D}" type="presParOf" srcId="{39CEE787-6C71-46DE-980B-39156D20E617}" destId="{EBCCFC18-3BA5-45A3-ABB2-D8A018CC3CF4}" srcOrd="2" destOrd="0" presId="urn:microsoft.com/office/officeart/2005/8/layout/StepDownProcess"/>
    <dgm:cxn modelId="{DDD03134-4247-4FD3-9560-60DAEA3C2AC4}" type="presParOf" srcId="{080C1A47-E6C9-4B75-954C-6AFE2D03DB41}" destId="{668EF66F-F55A-4329-870C-CF04DF88C8C3}" srcOrd="1" destOrd="0" presId="urn:microsoft.com/office/officeart/2005/8/layout/StepDownProcess"/>
    <dgm:cxn modelId="{673A560E-BCE2-4CB4-811A-6A85BD34AE41}" type="presParOf" srcId="{080C1A47-E6C9-4B75-954C-6AFE2D03DB41}" destId="{BC8F33B5-0009-4585-94B4-C69A442B2124}" srcOrd="2" destOrd="0" presId="urn:microsoft.com/office/officeart/2005/8/layout/StepDownProcess"/>
    <dgm:cxn modelId="{7FB71405-5608-447C-96A3-D88EE4F50EE6}" type="presParOf" srcId="{BC8F33B5-0009-4585-94B4-C69A442B2124}" destId="{52308662-6DDA-4200-9F83-473BC98B0D6A}" srcOrd="0" destOrd="0" presId="urn:microsoft.com/office/officeart/2005/8/layout/StepDownProcess"/>
    <dgm:cxn modelId="{95E21680-1357-4703-B367-807AFDD33C00}" type="presParOf" srcId="{BC8F33B5-0009-4585-94B4-C69A442B2124}" destId="{52646681-FA2A-49A3-9D8D-D2EE1DF4C93B}" srcOrd="1" destOrd="0" presId="urn:microsoft.com/office/officeart/2005/8/layout/StepDownProcess"/>
    <dgm:cxn modelId="{EAC6FDEE-FF13-42BE-B903-D4E03272FF5A}" type="presParOf" srcId="{BC8F33B5-0009-4585-94B4-C69A442B2124}" destId="{AF8DDCCE-5EFE-42E0-BB7B-2301412ABF1F}" srcOrd="2" destOrd="0" presId="urn:microsoft.com/office/officeart/2005/8/layout/StepDownProcess"/>
    <dgm:cxn modelId="{3AD881CD-F29F-4B50-93D4-8DC579FA1181}" type="presParOf" srcId="{080C1A47-E6C9-4B75-954C-6AFE2D03DB41}" destId="{F13D299B-9784-4692-89FA-4D77F34EE498}" srcOrd="3" destOrd="0" presId="urn:microsoft.com/office/officeart/2005/8/layout/StepDownProcess"/>
    <dgm:cxn modelId="{CBE2A1A2-7340-4EA6-BC87-1DF1854F674D}" type="presParOf" srcId="{080C1A47-E6C9-4B75-954C-6AFE2D03DB41}" destId="{5C9BCECF-018F-46E3-8299-154169971E37}" srcOrd="4" destOrd="0" presId="urn:microsoft.com/office/officeart/2005/8/layout/StepDownProcess"/>
    <dgm:cxn modelId="{427550DC-CA15-473B-9160-F394EEDA9872}" type="presParOf" srcId="{5C9BCECF-018F-46E3-8299-154169971E37}" destId="{20711FBD-3512-4A70-B7F4-65D6A19B359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C821-C39A-4180-A52E-3DD38F62059A}">
      <dsp:nvSpPr>
        <dsp:cNvPr id="0" name=""/>
        <dsp:cNvSpPr/>
      </dsp:nvSpPr>
      <dsp:spPr>
        <a:xfrm rot="5400000">
          <a:off x="1982109" y="1111667"/>
          <a:ext cx="1096188" cy="12479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556C1-3A03-45A0-9D95-E976B505C17E}">
      <dsp:nvSpPr>
        <dsp:cNvPr id="0" name=""/>
        <dsp:cNvSpPr/>
      </dsp:nvSpPr>
      <dsp:spPr>
        <a:xfrm>
          <a:off x="1704179" y="43901"/>
          <a:ext cx="1820350" cy="99691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Request</a:t>
          </a:r>
          <a:r>
            <a:rPr lang="es-MX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es-MX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es-MX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countries</a:t>
          </a:r>
          <a:r>
            <a:rPr lang="es-MX" sz="1800" kern="1200" dirty="0">
              <a:latin typeface="Calibri" panose="020F0502020204030204" pitchFamily="34" charset="0"/>
              <a:cs typeface="Calibri" panose="020F0502020204030204" pitchFamily="34" charset="0"/>
            </a:rPr>
            <a:t> (JUNE 2019)</a:t>
          </a:r>
          <a:endParaRPr lang="es-C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2853" y="92575"/>
        <a:ext cx="1723002" cy="899567"/>
      </dsp:txXfrm>
    </dsp:sp>
    <dsp:sp modelId="{EBCCFC18-3BA5-45A3-ABB2-D8A018CC3CF4}">
      <dsp:nvSpPr>
        <dsp:cNvPr id="0" name=""/>
        <dsp:cNvSpPr/>
      </dsp:nvSpPr>
      <dsp:spPr>
        <a:xfrm>
          <a:off x="3537022" y="19711"/>
          <a:ext cx="1342121" cy="104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8662-6DDA-4200-9F83-473BC98B0D6A}">
      <dsp:nvSpPr>
        <dsp:cNvPr id="0" name=""/>
        <dsp:cNvSpPr/>
      </dsp:nvSpPr>
      <dsp:spPr>
        <a:xfrm rot="5400000">
          <a:off x="3739260" y="2562645"/>
          <a:ext cx="1096188" cy="12479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46681-FA2A-49A3-9D8D-D2EE1DF4C93B}">
      <dsp:nvSpPr>
        <dsp:cNvPr id="0" name=""/>
        <dsp:cNvSpPr/>
      </dsp:nvSpPr>
      <dsp:spPr>
        <a:xfrm>
          <a:off x="3228162" y="1347498"/>
          <a:ext cx="2286685" cy="1291675"/>
        </a:xfrm>
        <a:prstGeom prst="roundRect">
          <a:avLst>
            <a:gd name="adj" fmla="val 166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strike="noStrike" kern="1200" cap="none" dirty="0">
              <a:latin typeface="Calibri" panose="020F0502020204030204" pitchFamily="34" charset="0"/>
              <a:cs typeface="Calibri" panose="020F0502020204030204" pitchFamily="34" charset="0"/>
            </a:rPr>
            <a:t>Matrix of information (related with 2018-2019 survey)</a:t>
          </a:r>
        </a:p>
      </dsp:txBody>
      <dsp:txXfrm>
        <a:off x="3291228" y="1410564"/>
        <a:ext cx="2160553" cy="1165543"/>
      </dsp:txXfrm>
    </dsp:sp>
    <dsp:sp modelId="{AF8DDCCE-5EFE-42E0-BB7B-2301412ABF1F}">
      <dsp:nvSpPr>
        <dsp:cNvPr id="0" name=""/>
        <dsp:cNvSpPr/>
      </dsp:nvSpPr>
      <dsp:spPr>
        <a:xfrm>
          <a:off x="5294173" y="1470689"/>
          <a:ext cx="1342121" cy="104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11FBD-3512-4A70-B7F4-65D6A19B359B}">
      <dsp:nvSpPr>
        <dsp:cNvPr id="0" name=""/>
        <dsp:cNvSpPr/>
      </dsp:nvSpPr>
      <dsp:spPr>
        <a:xfrm>
          <a:off x="4981705" y="2816237"/>
          <a:ext cx="3655481" cy="1312587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u="none" strike="noStrike" kern="1200" cap="none" dirty="0">
              <a:latin typeface="Calibri" panose="020F0502020204030204" pitchFamily="34" charset="0"/>
              <a:cs typeface="Calibri" panose="020F0502020204030204" pitchFamily="34" charset="0"/>
            </a:rPr>
            <a:t>Web </a:t>
          </a:r>
          <a:r>
            <a:rPr lang="es-CL" sz="1800" u="none" strike="noStrike" kern="1200" cap="none" dirty="0" err="1">
              <a:latin typeface="Calibri" panose="020F0502020204030204" pitchFamily="34" charset="0"/>
              <a:cs typeface="Calibri" panose="020F0502020204030204" pitchFamily="34" charset="0"/>
            </a:rPr>
            <a:t>documentation</a:t>
          </a:r>
          <a:r>
            <a:rPr lang="es-CL" sz="1800" u="none" strike="noStrike" kern="1200" cap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CL" sz="1800" u="none" strike="noStrike" kern="1200" cap="none" dirty="0" err="1">
              <a:latin typeface="Calibri" panose="020F0502020204030204" pitchFamily="34" charset="0"/>
              <a:cs typeface="Calibri" panose="020F0502020204030204" pitchFamily="34" charset="0"/>
            </a:rPr>
            <a:t>repository</a:t>
          </a:r>
          <a:endParaRPr lang="es-CL" sz="1800" u="none" strike="noStrike" kern="1200" cap="none" dirty="0">
            <a:latin typeface="Calibri" panose="020F0502020204030204" pitchFamily="34" charset="0"/>
            <a:cs typeface="Calibri" panose="020F0502020204030204" pitchFamily="34" charset="0"/>
            <a:sym typeface="Calibri"/>
          </a:endParaRPr>
        </a:p>
      </dsp:txBody>
      <dsp:txXfrm>
        <a:off x="5045792" y="2880324"/>
        <a:ext cx="3527307" cy="118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479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40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81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64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06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7620"/>
            <a:ext cx="9144000" cy="68427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748778" y="1406743"/>
            <a:ext cx="8694444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Group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GEOSPATIAL DATA INFRASTRUCTURES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Macarena Pérez García – Chile Junio 2019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2"/>
          <p:cNvGraphicFramePr/>
          <p:nvPr>
            <p:extLst>
              <p:ext uri="{D42A27DB-BD31-4B8C-83A1-F6EECF244321}">
                <p14:modId xmlns:p14="http://schemas.microsoft.com/office/powerpoint/2010/main" val="1760990435"/>
              </p:ext>
            </p:extLst>
          </p:nvPr>
        </p:nvGraphicFramePr>
        <p:xfrm>
          <a:off x="2688335" y="1324470"/>
          <a:ext cx="6473400" cy="402872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40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OBJETIVOS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>
                          <a:sym typeface="Calibri"/>
                        </a:rPr>
                        <a:t>RESULTADOS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TIME LINE</a:t>
                      </a:r>
                      <a:endParaRPr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>
                          <a:sym typeface="Calibri"/>
                        </a:rPr>
                        <a:t>Regional diagnostic survey of initiatives in terms of use, standards and other elements associated with the use of IDES in the region.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/>
                        <a:t>*</a:t>
                      </a:r>
                      <a:r>
                        <a:rPr lang="es-CL" sz="1100" u="none" strike="noStrike" cap="none" dirty="0" err="1"/>
                        <a:t>Report</a:t>
                      </a:r>
                      <a:r>
                        <a:rPr lang="es-CL" sz="1100" u="none" strike="noStrike" cap="none" dirty="0"/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>
                          <a:sym typeface="Calibri"/>
                        </a:rPr>
                        <a:t>*</a:t>
                      </a:r>
                      <a:r>
                        <a:rPr lang="es-CL" sz="1100" u="none" strike="noStrike" cap="none" dirty="0" err="1">
                          <a:sym typeface="Calibri"/>
                        </a:rPr>
                        <a:t>Dashboard</a:t>
                      </a:r>
                      <a:r>
                        <a:rPr lang="es-CL" sz="1100" u="none" strike="noStrike" cap="none" dirty="0">
                          <a:sym typeface="Calibri"/>
                        </a:rPr>
                        <a:t> 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/>
                        <a:t>Marzo 2019- Junio 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25" marR="7325" marT="73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 err="1"/>
                        <a:t>Systematization</a:t>
                      </a:r>
                      <a:r>
                        <a:rPr lang="es-CL" sz="1100" u="none" strike="noStrike" cap="none" dirty="0"/>
                        <a:t> of </a:t>
                      </a:r>
                      <a:r>
                        <a:rPr lang="es-CL" sz="1100" u="none" strike="noStrike" cap="none" dirty="0" err="1"/>
                        <a:t>information</a:t>
                      </a:r>
                      <a:r>
                        <a:rPr lang="es-CL" sz="1100" u="none" strike="noStrike" cap="none" dirty="0"/>
                        <a:t>. Web </a:t>
                      </a:r>
                      <a:r>
                        <a:rPr lang="es-CL" sz="1100" u="none" strike="noStrike" cap="none" dirty="0" err="1"/>
                        <a:t>documentation</a:t>
                      </a:r>
                      <a:r>
                        <a:rPr lang="es-CL" sz="1100" u="none" strike="noStrike" cap="none" dirty="0"/>
                        <a:t> </a:t>
                      </a:r>
                      <a:r>
                        <a:rPr lang="es-CL" sz="1100" u="none" strike="noStrike" cap="none" dirty="0" err="1"/>
                        <a:t>repository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CL" sz="1100" u="none" strike="noStrike" cap="none" dirty="0" err="1"/>
                        <a:t>Matrix</a:t>
                      </a:r>
                      <a:r>
                        <a:rPr lang="es-CL" sz="1100" u="none" strike="noStrike" cap="none" dirty="0"/>
                        <a:t> of </a:t>
                      </a:r>
                      <a:r>
                        <a:rPr lang="es-CL" sz="1100" u="none" strike="noStrike" cap="none" dirty="0" err="1"/>
                        <a:t>information</a:t>
                      </a:r>
                      <a:r>
                        <a:rPr lang="es-CL" sz="1100" u="none" strike="noStrike" cap="none" dirty="0"/>
                        <a:t> (</a:t>
                      </a:r>
                      <a:r>
                        <a:rPr lang="es-CL" sz="1100" u="none" strike="noStrike" cap="none" dirty="0" err="1"/>
                        <a:t>related</a:t>
                      </a:r>
                      <a:r>
                        <a:rPr lang="es-CL" sz="1100" u="none" strike="noStrike" cap="none" dirty="0"/>
                        <a:t> </a:t>
                      </a:r>
                      <a:r>
                        <a:rPr lang="es-CL" sz="1100" u="none" strike="noStrike" cap="none" dirty="0" err="1"/>
                        <a:t>with</a:t>
                      </a:r>
                      <a:r>
                        <a:rPr lang="es-CL" sz="1100" u="none" strike="noStrike" cap="none" dirty="0"/>
                        <a:t> 2018-2019 </a:t>
                      </a:r>
                      <a:r>
                        <a:rPr lang="es-CL" sz="1100" u="none" strike="noStrike" cap="none" dirty="0" err="1"/>
                        <a:t>survey</a:t>
                      </a:r>
                      <a:r>
                        <a:rPr lang="es-CL" sz="1100" u="none" strike="noStrike" cap="none" dirty="0"/>
                        <a:t>)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25" marR="7325" marT="73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/>
                        <a:t>Julio 2019- Diciembre 2019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25" marR="7325" marT="73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100" u="none" strike="noStrike" cap="none"/>
                        <a:t>*   Web documentation repository</a:t>
                      </a:r>
                      <a:endParaRPr sz="1100" u="none" strike="noStrike" cap="none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100" u="none" strike="noStrike" cap="none" dirty="0">
                          <a:sym typeface="Calibri"/>
                        </a:rPr>
                        <a:t>Julio 2019- Diciembre 2019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1" name="Google Shape;91;p2"/>
          <p:cNvGraphicFramePr/>
          <p:nvPr>
            <p:extLst>
              <p:ext uri="{D42A27DB-BD31-4B8C-83A1-F6EECF244321}">
                <p14:modId xmlns:p14="http://schemas.microsoft.com/office/powerpoint/2010/main" val="1153195096"/>
              </p:ext>
            </p:extLst>
          </p:nvPr>
        </p:nvGraphicFramePr>
        <p:xfrm>
          <a:off x="139338" y="2327376"/>
          <a:ext cx="1663700" cy="2213610"/>
        </p:xfrm>
        <a:graphic>
          <a:graphicData uri="http://schemas.openxmlformats.org/drawingml/2006/table">
            <a:tbl>
              <a:tblPr>
                <a:noFill/>
                <a:tableStyleId>{5C711ED7-D3A2-4E26-89D6-796AF89B9389}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B. </a:t>
                      </a:r>
                      <a:r>
                        <a:rPr lang="es-CL" sz="1200" u="none" strike="noStrike" cap="none" dirty="0" err="1"/>
                        <a:t>Design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evaluation</a:t>
                      </a:r>
                      <a:r>
                        <a:rPr lang="es-CL" sz="1200" u="none" strike="noStrike" cap="none" dirty="0"/>
                        <a:t> and </a:t>
                      </a:r>
                      <a:r>
                        <a:rPr lang="es-CL" sz="1200" u="none" strike="noStrike" cap="none" dirty="0" err="1"/>
                        <a:t>monitoring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tool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regarding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the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progress</a:t>
                      </a:r>
                      <a:r>
                        <a:rPr lang="es-CL" sz="1200" u="none" strike="noStrike" cap="none" dirty="0"/>
                        <a:t> status of </a:t>
                      </a:r>
                      <a:r>
                        <a:rPr lang="es-CL" sz="1200" u="none" strike="noStrike" cap="none" dirty="0" err="1"/>
                        <a:t>the</a:t>
                      </a:r>
                      <a:r>
                        <a:rPr lang="es-CL" sz="1200" u="none" strike="noStrike" cap="none" dirty="0"/>
                        <a:t> Regional SDI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C. </a:t>
                      </a:r>
                      <a:r>
                        <a:rPr lang="es-CL" sz="1200" u="none" strike="noStrike" cap="none" dirty="0" err="1"/>
                        <a:t>Disseminate</a:t>
                      </a:r>
                      <a:r>
                        <a:rPr lang="es-CL" sz="1200" u="none" strike="noStrike" cap="none" dirty="0"/>
                        <a:t> regional </a:t>
                      </a:r>
                      <a:r>
                        <a:rPr lang="es-CL" sz="1200" u="none" strike="noStrike" cap="none" dirty="0" err="1"/>
                        <a:t>initiatives</a:t>
                      </a:r>
                      <a:r>
                        <a:rPr lang="es-CL" sz="1200" u="none" strike="noStrike" cap="none" dirty="0"/>
                        <a:t> and </a:t>
                      </a:r>
                      <a:r>
                        <a:rPr lang="es-CL" sz="1200" u="none" strike="noStrike" cap="none" dirty="0" err="1"/>
                        <a:t>good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practices</a:t>
                      </a:r>
                      <a:r>
                        <a:rPr lang="es-CL" sz="1200" u="none" strike="noStrike" cap="none" dirty="0"/>
                        <a:t> in </a:t>
                      </a:r>
                      <a:r>
                        <a:rPr lang="es-CL" sz="1200" u="none" strike="noStrike" cap="none" dirty="0" err="1"/>
                        <a:t>the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area</a:t>
                      </a:r>
                      <a:r>
                        <a:rPr lang="es-CL" sz="1200" u="none" strike="noStrike" cap="none" dirty="0"/>
                        <a:t> of IDES, </a:t>
                      </a:r>
                      <a:r>
                        <a:rPr lang="es-CL" sz="1200" u="none" strike="noStrike" cap="none" dirty="0" err="1"/>
                        <a:t>generating</a:t>
                      </a:r>
                      <a:r>
                        <a:rPr lang="es-CL" sz="1200" u="none" strike="noStrike" cap="none" dirty="0"/>
                        <a:t> a </a:t>
                      </a:r>
                      <a:r>
                        <a:rPr lang="es-CL" sz="1200" u="none" strike="noStrike" cap="none" dirty="0" err="1"/>
                        <a:t>basic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guideline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document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regarding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the</a:t>
                      </a:r>
                      <a:r>
                        <a:rPr lang="es-CL" sz="1200" u="none" strike="noStrike" cap="none" dirty="0"/>
                        <a:t> </a:t>
                      </a:r>
                      <a:r>
                        <a:rPr lang="es-CL" sz="1200" u="none" strike="noStrike" cap="none" dirty="0" err="1"/>
                        <a:t>operation</a:t>
                      </a:r>
                      <a:r>
                        <a:rPr lang="es-CL" sz="1200" u="none" strike="noStrike" cap="none" dirty="0"/>
                        <a:t> of SDI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" name="Google Shape;92;p2"/>
          <p:cNvSpPr/>
          <p:nvPr/>
        </p:nvSpPr>
        <p:spPr>
          <a:xfrm>
            <a:off x="1969998" y="2885626"/>
            <a:ext cx="696686" cy="7141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l="13674" t="21492" r="65307" b="3632"/>
          <a:stretch/>
        </p:blipFill>
        <p:spPr>
          <a:xfrm>
            <a:off x="9587229" y="253571"/>
            <a:ext cx="2421229" cy="269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l="34937" t="66593" r="50301" b="5128"/>
          <a:stretch/>
        </p:blipFill>
        <p:spPr>
          <a:xfrm>
            <a:off x="9962513" y="3089389"/>
            <a:ext cx="2161338" cy="129389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58934" y="253571"/>
            <a:ext cx="15110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98566" y="3564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L" sz="3959" b="1" dirty="0" err="1"/>
              <a:t>Design</a:t>
            </a:r>
            <a:r>
              <a:rPr lang="es-CL" sz="3959" b="1" dirty="0"/>
              <a:t> </a:t>
            </a:r>
            <a:r>
              <a:rPr lang="es-CL" sz="3959" b="1" dirty="0" err="1"/>
              <a:t>evaluation</a:t>
            </a:r>
            <a:r>
              <a:rPr lang="es-CL" sz="3959" b="1" dirty="0"/>
              <a:t> and </a:t>
            </a:r>
            <a:r>
              <a:rPr lang="es-CL" sz="3959" b="1" dirty="0" err="1"/>
              <a:t>monitoring</a:t>
            </a:r>
            <a:r>
              <a:rPr lang="es-CL" sz="3959" b="1" dirty="0"/>
              <a:t> </a:t>
            </a:r>
            <a:r>
              <a:rPr lang="es-CL" sz="3959" b="1" dirty="0" err="1"/>
              <a:t>tool</a:t>
            </a:r>
            <a:r>
              <a:rPr lang="es-CL" sz="3959" b="1" dirty="0"/>
              <a:t> </a:t>
            </a:r>
            <a:r>
              <a:rPr lang="es-CL" sz="3959" b="1" dirty="0" err="1"/>
              <a:t>regarding</a:t>
            </a:r>
            <a:r>
              <a:rPr lang="es-CL" sz="3959" b="1" dirty="0"/>
              <a:t> </a:t>
            </a:r>
            <a:r>
              <a:rPr lang="es-CL" sz="3959" b="1" dirty="0" err="1"/>
              <a:t>the</a:t>
            </a:r>
            <a:r>
              <a:rPr lang="es-CL" sz="3959" b="1" dirty="0"/>
              <a:t> </a:t>
            </a:r>
            <a:r>
              <a:rPr lang="es-CL" sz="3959" b="1" dirty="0" err="1"/>
              <a:t>progress</a:t>
            </a:r>
            <a:r>
              <a:rPr lang="es-CL" sz="3959" b="1" dirty="0"/>
              <a:t> status of </a:t>
            </a:r>
            <a:r>
              <a:rPr lang="es-CL" sz="3959" b="1" dirty="0" err="1"/>
              <a:t>the</a:t>
            </a:r>
            <a:r>
              <a:rPr lang="es-CL" sz="3959" b="1" dirty="0"/>
              <a:t> Regional SDI</a:t>
            </a:r>
            <a:br>
              <a:rPr lang="es-CL" sz="3959" b="1" dirty="0">
                <a:solidFill>
                  <a:srgbClr val="000000"/>
                </a:solidFill>
                <a:sym typeface="Calibri"/>
              </a:rPr>
            </a:br>
            <a:endParaRPr sz="3959" b="1" dirty="0"/>
          </a:p>
        </p:txBody>
      </p:sp>
      <p:sp>
        <p:nvSpPr>
          <p:cNvPr id="101" name="Google Shape;101;p3"/>
          <p:cNvSpPr txBox="1"/>
          <p:nvPr/>
        </p:nvSpPr>
        <p:spPr>
          <a:xfrm>
            <a:off x="676790" y="1769066"/>
            <a:ext cx="61725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CL" dirty="0" err="1"/>
              <a:t>application</a:t>
            </a:r>
            <a:r>
              <a:rPr lang="es-CL" dirty="0"/>
              <a:t> of </a:t>
            </a:r>
            <a:r>
              <a:rPr lang="es-CL" dirty="0" err="1"/>
              <a:t>survey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a regional </a:t>
            </a:r>
            <a:r>
              <a:rPr lang="es-CL" dirty="0" err="1"/>
              <a:t>indicator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CL" dirty="0"/>
              <a:t>9 </a:t>
            </a:r>
            <a:r>
              <a:rPr lang="es-CL" dirty="0" err="1"/>
              <a:t>countries</a:t>
            </a:r>
            <a:r>
              <a:rPr lang="es-CL" dirty="0"/>
              <a:t> </a:t>
            </a:r>
            <a:r>
              <a:rPr lang="es-CL" dirty="0" err="1"/>
              <a:t>did</a:t>
            </a:r>
            <a:r>
              <a:rPr lang="es-CL" dirty="0"/>
              <a:t> </a:t>
            </a:r>
            <a:r>
              <a:rPr lang="es-CL" dirty="0" err="1"/>
              <a:t>not</a:t>
            </a:r>
            <a:r>
              <a:rPr lang="es-CL" dirty="0"/>
              <a:t> </a:t>
            </a:r>
            <a:r>
              <a:rPr lang="es-CL" dirty="0" err="1"/>
              <a:t>respond</a:t>
            </a:r>
            <a:r>
              <a:rPr lang="es-CL" dirty="0"/>
              <a:t> to </a:t>
            </a:r>
            <a:r>
              <a:rPr lang="es-CL" dirty="0" err="1"/>
              <a:t>this</a:t>
            </a:r>
            <a:r>
              <a:rPr lang="es-CL" dirty="0"/>
              <a:t> </a:t>
            </a:r>
            <a:r>
              <a:rPr lang="es-CL" dirty="0" err="1"/>
              <a:t>survey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CL" dirty="0" err="1"/>
              <a:t>Only</a:t>
            </a:r>
            <a:r>
              <a:rPr lang="es-CL" dirty="0"/>
              <a:t> </a:t>
            </a:r>
            <a:r>
              <a:rPr lang="es-CL" dirty="0" err="1"/>
              <a:t>one</a:t>
            </a:r>
            <a:r>
              <a:rPr lang="es-CL" dirty="0"/>
              <a:t> </a:t>
            </a:r>
            <a:r>
              <a:rPr lang="es-CL" dirty="0" err="1"/>
              <a:t>working</a:t>
            </a:r>
            <a:r>
              <a:rPr lang="es-CL" dirty="0"/>
              <a:t> </a:t>
            </a:r>
            <a:r>
              <a:rPr lang="es-CL" dirty="0" err="1"/>
              <a:t>group</a:t>
            </a:r>
            <a:r>
              <a:rPr lang="es-CL" dirty="0"/>
              <a:t> </a:t>
            </a:r>
            <a:r>
              <a:rPr lang="es-CL" dirty="0" err="1"/>
              <a:t>include</a:t>
            </a:r>
            <a:r>
              <a:rPr lang="es-CL" dirty="0"/>
              <a:t> </a:t>
            </a:r>
            <a:r>
              <a:rPr lang="es-CL" dirty="0" err="1"/>
              <a:t>question</a:t>
            </a:r>
            <a:r>
              <a:rPr lang="es-CL" dirty="0"/>
              <a:t> in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survey</a:t>
            </a:r>
            <a:r>
              <a:rPr lang="es-CL" dirty="0"/>
              <a:t> / Academia Network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CL" dirty="0" err="1"/>
              <a:t>Processing</a:t>
            </a:r>
            <a:r>
              <a:rPr lang="es-CL" dirty="0"/>
              <a:t> of </a:t>
            </a:r>
            <a:r>
              <a:rPr lang="es-CL" dirty="0" err="1"/>
              <a:t>results</a:t>
            </a:r>
            <a:r>
              <a:rPr lang="es-CL" dirty="0"/>
              <a:t> </a:t>
            </a:r>
            <a:r>
              <a:rPr lang="es-CL" dirty="0" err="1"/>
              <a:t>during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month</a:t>
            </a:r>
            <a:r>
              <a:rPr lang="es-CL" dirty="0"/>
              <a:t> of June - </a:t>
            </a:r>
            <a:r>
              <a:rPr lang="es-CL" dirty="0" err="1"/>
              <a:t>July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NEXT TASKS 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-	2019 </a:t>
            </a:r>
            <a:r>
              <a:rPr lang="es-CL" b="1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b="1" dirty="0" err="1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1905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</a:rPr>
              <a:t>-	</a:t>
            </a:r>
            <a:r>
              <a:rPr lang="es-CL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comparative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2018-2019</a:t>
            </a:r>
            <a:endParaRPr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1905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-  	</a:t>
            </a:r>
            <a:r>
              <a:rPr lang="es-CL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Dynamic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dashboard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66700" marR="571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7777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https://lh6.googleusercontent.com/Dh7_32mIO1qaVewsc_X4LSD-hZiVe01X9L220MW5l1NkW0NqHc6Tk1ST9fa92ueTXu2AaiVWNO5LpfQrQs8xQtjsG00lPTJeP4kaoxJ-XfsWxrCkIJbzc6mfDpBpdk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38" y="1769066"/>
            <a:ext cx="3163160" cy="35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64514" y="406728"/>
            <a:ext cx="12102900" cy="94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959"/>
            </a:pP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Disseminate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regional </a:t>
            </a: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C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SDI</a:t>
            </a:r>
            <a:br>
              <a:rPr lang="es-CL" sz="4000" b="1" dirty="0">
                <a:solidFill>
                  <a:srgbClr val="000000"/>
                </a:solidFill>
              </a:rPr>
            </a:br>
            <a:endParaRPr sz="3959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21212890"/>
              </p:ext>
            </p:extLst>
          </p:nvPr>
        </p:nvGraphicFramePr>
        <p:xfrm>
          <a:off x="-1408343" y="2224900"/>
          <a:ext cx="10111807" cy="413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70070" y="2596205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 </a:t>
            </a:r>
            <a:r>
              <a:rPr lang="es-MX" dirty="0" err="1"/>
              <a:t>Countries</a:t>
            </a:r>
            <a:r>
              <a:rPr lang="es-MX" dirty="0"/>
              <a:t> / </a:t>
            </a:r>
            <a:r>
              <a:rPr lang="es-MX" dirty="0" err="1"/>
              <a:t>Survey</a:t>
            </a:r>
            <a:r>
              <a:rPr lang="es-MX" dirty="0"/>
              <a:t> 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12204" t="26027" r="61536" b="14327"/>
          <a:stretch/>
        </p:blipFill>
        <p:spPr>
          <a:xfrm>
            <a:off x="7208420" y="1430879"/>
            <a:ext cx="4612105" cy="2946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206</Words>
  <Application>Microsoft Office PowerPoint</Application>
  <PresentationFormat>Panorámica</PresentationFormat>
  <Paragraphs>48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Design evaluation and monitoring tool regarding the progress status of the Regional SDI </vt:lpstr>
      <vt:lpstr>Disseminate regional initiatives and good practices in the area of SDI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Perez Garcia</dc:creator>
  <cp:lastModifiedBy>GARCIA SECO GABRIELA</cp:lastModifiedBy>
  <cp:revision>9</cp:revision>
  <dcterms:created xsi:type="dcterms:W3CDTF">2019-04-08T13:16:25Z</dcterms:created>
  <dcterms:modified xsi:type="dcterms:W3CDTF">2019-06-13T15:52:42Z</dcterms:modified>
</cp:coreProperties>
</file>